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256" r:id="rId3"/>
    <p:sldId id="276" r:id="rId4"/>
    <p:sldId id="257" r:id="rId5"/>
    <p:sldId id="271" r:id="rId6"/>
    <p:sldId id="270" r:id="rId7"/>
    <p:sldId id="262" r:id="rId8"/>
    <p:sldId id="263" r:id="rId9"/>
    <p:sldId id="278" r:id="rId10"/>
    <p:sldId id="288" r:id="rId11"/>
    <p:sldId id="277" r:id="rId12"/>
    <p:sldId id="279" r:id="rId13"/>
    <p:sldId id="275" r:id="rId14"/>
    <p:sldId id="284" r:id="rId15"/>
    <p:sldId id="286" r:id="rId16"/>
    <p:sldId id="280" r:id="rId17"/>
    <p:sldId id="289" r:id="rId1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960">
          <p15:clr>
            <a:srgbClr val="A4A3A4"/>
          </p15:clr>
        </p15:guide>
        <p15:guide id="5" orient="horz" pos="2976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00">
          <p15:clr>
            <a:srgbClr val="A4A3A4"/>
          </p15:clr>
        </p15:guide>
        <p15:guide id="8" pos="3839">
          <p15:clr>
            <a:srgbClr val="A4A3A4"/>
          </p15:clr>
        </p15:guide>
        <p15:guide id="9" pos="815">
          <p15:clr>
            <a:srgbClr val="A4A3A4"/>
          </p15:clr>
        </p15:guide>
        <p15:guide id="10" pos="6623">
          <p15:clr>
            <a:srgbClr val="A4A3A4"/>
          </p15:clr>
        </p15:guide>
        <p15:guide id="11" pos="897">
          <p15:clr>
            <a:srgbClr val="A4A3A4"/>
          </p15:clr>
        </p15:guide>
        <p15:guide id="12" pos="6863">
          <p15:clr>
            <a:srgbClr val="A4A3A4"/>
          </p15:clr>
        </p15:guide>
        <p15:guide id="13" pos="7295">
          <p15:clr>
            <a:srgbClr val="A4A3A4"/>
          </p15:clr>
        </p15:guide>
        <p15:guide id="14" pos="3695">
          <p15:clr>
            <a:srgbClr val="A4A3A4"/>
          </p15:clr>
        </p15:guide>
        <p15:guide id="15" pos="2927">
          <p15:clr>
            <a:srgbClr val="A4A3A4"/>
          </p15:clr>
        </p15:guide>
        <p15:guide id="16" pos="383">
          <p15:clr>
            <a:srgbClr val="A4A3A4"/>
          </p15:clr>
        </p15:guide>
        <p15:guide id="17" pos="30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1C4E"/>
    <a:srgbClr val="3326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4C1A8A3-306A-4EB7-A6B1-4F7E0EB9C5D6}" styleName="Střední styl 3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Střední styl 1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396" y="90"/>
      </p:cViewPr>
      <p:guideLst>
        <p:guide orient="horz" pos="2160"/>
        <p:guide orient="horz" pos="3888"/>
        <p:guide orient="horz" pos="1152"/>
        <p:guide orient="horz" pos="960"/>
        <p:guide orient="horz" pos="2976"/>
        <p:guide orient="horz" pos="432"/>
        <p:guide orient="horz" pos="3600"/>
        <p:guide pos="3839"/>
        <p:guide pos="815"/>
        <p:guide pos="6623"/>
        <p:guide pos="897"/>
        <p:guide pos="6863"/>
        <p:guide pos="7295"/>
        <p:guide pos="3695"/>
        <p:guide pos="2927"/>
        <p:guide pos="383"/>
        <p:guide pos="307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82589-CB2F-4003-801D-095B67490E73}" type="datetimeFigureOut">
              <a:rPr lang="cs-CZ" smtClean="0"/>
              <a:t>9. 8. 2014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4844B-5D5D-4D8E-9E71-6B297DF4019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8986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D4DBF-746C-4C25-853D-8A1CBE8404F4}" type="datetimeFigureOut">
              <a:rPr lang="cs-CZ" smtClean="0"/>
              <a:t>9. 8. 2014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0FDE7-FE71-46E3-9512-437B13AD5F4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697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3319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0459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2763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572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5032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74812" y="1524000"/>
            <a:ext cx="8839201" cy="32004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74813" y="4876800"/>
            <a:ext cx="7162799" cy="990600"/>
          </a:xfrm>
        </p:spPr>
        <p:txBody>
          <a:bodyPr lIns="91440"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5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 smtClean="0"/>
              <a:t>Kliknutím lze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98870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Jiný obrázek s titulke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5393372" y="0"/>
            <a:ext cx="67954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noProof="0" dirty="0"/>
          </a:p>
        </p:txBody>
      </p:sp>
      <p:sp>
        <p:nvSpPr>
          <p:cNvPr id="11" name="Obdélník 10"/>
          <p:cNvSpPr/>
          <p:nvPr/>
        </p:nvSpPr>
        <p:spPr>
          <a:xfrm>
            <a:off x="5484812" y="0"/>
            <a:ext cx="6704012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8013" y="685800"/>
            <a:ext cx="42672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013" y="4724400"/>
            <a:ext cx="4267200" cy="1447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9C276-F944-47DE-92C7-CBAD89054C18}" type="datetime1">
              <a:rPr lang="cs-CZ" noProof="0" smtClean="0"/>
              <a:t>9. 8. 2014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13953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EA06F-4FBF-49E3-8749-74FC05E6C557}" type="datetime1">
              <a:rPr lang="cs-CZ" noProof="0" smtClean="0"/>
              <a:t>9. 8. 2014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1489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675812" y="685801"/>
            <a:ext cx="1219201" cy="5486400"/>
          </a:xfrm>
        </p:spPr>
        <p:txBody>
          <a:bodyPr vert="eaVert"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93813" y="685800"/>
            <a:ext cx="8153399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2916A-6692-47C3-A8D9-BD769F37004B}" type="datetime1">
              <a:rPr lang="cs-CZ" noProof="0" smtClean="0"/>
              <a:t>9. 8. 2014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2720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98CE2-8DC1-4DC1-A918-35C35E76C492}" type="datetime1">
              <a:rPr lang="cs-CZ" noProof="0" smtClean="0"/>
              <a:t>9. 8. 2014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4008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3813" y="3429000"/>
            <a:ext cx="9601201" cy="22860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7543800" cy="1066800"/>
          </a:xfrm>
        </p:spPr>
        <p:txBody>
          <a:bodyPr lIns="91440" anchor="t"/>
          <a:lstStyle>
            <a:lvl1pPr marL="0" indent="0">
              <a:spcBef>
                <a:spcPts val="0"/>
              </a:spcBef>
              <a:buNone/>
              <a:defRPr sz="2000" cap="all" spc="25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8076C-32D1-4CD8-9641-1F58B1CF77C7}" type="datetime1">
              <a:rPr lang="cs-CZ" noProof="0" smtClean="0"/>
              <a:t>9. 8. 2014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35788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4648199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46812" y="1828801"/>
            <a:ext cx="4648202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B225-DD12-4F3C-BC89-B75D9C48EDDB}" type="datetime1">
              <a:rPr lang="cs-CZ" noProof="0" smtClean="0"/>
              <a:t>9. 8. 2014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41387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4646376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93813" y="2438400"/>
            <a:ext cx="4648199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46812" y="1676400"/>
            <a:ext cx="4648201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46812" y="2438400"/>
            <a:ext cx="4648201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C6E2-3E6D-4C03-B22A-C80ECC745100}" type="datetime1">
              <a:rPr lang="cs-CZ" noProof="0" smtClean="0"/>
              <a:t>9. 8. 2014</a:t>
            </a:fld>
            <a:endParaRPr lang="cs-CZ" noProof="0" dirty="0"/>
          </a:p>
        </p:txBody>
      </p:sp>
      <p:sp>
        <p:nvSpPr>
          <p:cNvPr id="8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9569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179B0-BC05-44F6-AF0F-0CAFF0F68C21}" type="datetime1">
              <a:rPr lang="cs-CZ" noProof="0" smtClean="0"/>
              <a:t>9. 8. 2014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02131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5B6C2-7484-4321-A506-2E35A3930E11}" type="datetime1">
              <a:rPr lang="cs-CZ" noProof="0" smtClean="0"/>
              <a:t>9. 8. 2014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53663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noProof="0" dirty="0"/>
          </a:p>
        </p:txBody>
      </p:sp>
      <p:sp>
        <p:nvSpPr>
          <p:cNvPr id="11" name="Obdélník 10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4413" y="685800"/>
            <a:ext cx="548497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75DA-7CB9-4E06-A095-05297D5E68EB}" type="datetime1">
              <a:rPr lang="cs-CZ" noProof="0" smtClean="0"/>
              <a:t>9. 8. 2014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21957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noProof="0" dirty="0"/>
          </a:p>
        </p:txBody>
      </p:sp>
      <p:sp>
        <p:nvSpPr>
          <p:cNvPr id="13" name="Obdélník 12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CA25D-C4BA-4648-BB16-C8D3F42F2285}" type="datetime1">
              <a:rPr lang="cs-CZ" noProof="0" smtClean="0"/>
              <a:t>9. 8. 2014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97193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noProof="0" dirty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3814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dirty="0" smtClean="0"/>
              <a:t>Kliknutím lze upravit styly předlohy textu.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7999412" y="6400801"/>
            <a:ext cx="13200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C12B5-7C2E-42B1-9780-85110F9CE318}" type="datetime1">
              <a:rPr lang="cs-CZ" noProof="0" smtClean="0"/>
              <a:t>9. 8. 2014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12938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675812" y="6400801"/>
            <a:ext cx="12192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542E4-2CCF-42F6-9D92-ED568035133D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108209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2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Font typeface="Century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164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316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68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cs.wikipedia.org/wiki/Soubor:Anthraquinone_acsv.svg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//commons.wikimedia.org/wiki/File:P-Benzochinon.sv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iumchemie.cz/video.php?id=225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85" y="2015125"/>
            <a:ext cx="11576778" cy="48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89956" y="3284984"/>
            <a:ext cx="8812088" cy="2520280"/>
          </a:xfrm>
        </p:spPr>
        <p:txBody>
          <a:bodyPr/>
          <a:lstStyle/>
          <a:p>
            <a:pPr algn="ctr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cs-CZ" sz="9600" b="1" i="0" dirty="0" smtClean="0">
                <a:solidFill>
                  <a:srgbClr val="332607"/>
                </a:solidFill>
                <a:latin typeface="Bodoni MT Black" pitchFamily="18" charset="0"/>
              </a:rPr>
              <a:t>K E T O N Y</a:t>
            </a:r>
            <a:endParaRPr lang="cs-CZ" sz="9600" b="1" i="0" dirty="0">
              <a:solidFill>
                <a:srgbClr val="332607"/>
              </a:solidFill>
              <a:latin typeface="Bodoni MT Black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53852" y="3190703"/>
            <a:ext cx="9577063" cy="675548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cs-CZ" sz="4400" b="1" dirty="0" smtClean="0">
                <a:solidFill>
                  <a:schemeClr val="accent5">
                    <a:lumMod val="50000"/>
                  </a:schemeClr>
                </a:solidFill>
              </a:rPr>
              <a:t>Karbonylové sloučeniny </a:t>
            </a:r>
            <a:endParaRPr lang="cs-CZ" sz="4400" b="1" i="0" spc="250" baseline="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652" y="55774"/>
            <a:ext cx="11606658" cy="181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8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49796" y="332656"/>
            <a:ext cx="11305256" cy="568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pPr>
              <a:lnSpc>
                <a:spcPct val="120000"/>
              </a:lnSpc>
            </a:pPr>
            <a:r>
              <a:rPr lang="cs-CZ" sz="3600" i="1" dirty="0" smtClean="0">
                <a:solidFill>
                  <a:srgbClr val="FFFF00"/>
                </a:solidFill>
              </a:rPr>
              <a:t>Zástupci</a:t>
            </a:r>
          </a:p>
          <a:p>
            <a:pPr>
              <a:lnSpc>
                <a:spcPct val="120000"/>
              </a:lnSpc>
            </a:pPr>
            <a:r>
              <a:rPr lang="cs-CZ" sz="3600" b="1" dirty="0" err="1" smtClean="0">
                <a:solidFill>
                  <a:srgbClr val="FFFF00"/>
                </a:solidFill>
              </a:rPr>
              <a:t>Propanon</a:t>
            </a:r>
            <a:r>
              <a:rPr lang="cs-CZ" sz="3600" b="1" dirty="0" smtClean="0">
                <a:solidFill>
                  <a:srgbClr val="FFFF00"/>
                </a:solidFill>
              </a:rPr>
              <a:t> </a:t>
            </a:r>
            <a:r>
              <a:rPr lang="cs-CZ" sz="3600" b="1" dirty="0">
                <a:solidFill>
                  <a:srgbClr val="FFFF00"/>
                </a:solidFill>
              </a:rPr>
              <a:t>= </a:t>
            </a:r>
            <a:r>
              <a:rPr lang="cs-CZ" sz="3600" b="1" dirty="0" smtClean="0">
                <a:solidFill>
                  <a:srgbClr val="FFFF00"/>
                </a:solidFill>
              </a:rPr>
              <a:t>aceton                                  </a:t>
            </a:r>
            <a:r>
              <a:rPr lang="cs-CZ" sz="2000" b="1" dirty="0" smtClean="0"/>
              <a:t>Vysoce </a:t>
            </a:r>
            <a:r>
              <a:rPr lang="cs-CZ" sz="2000" b="1" dirty="0"/>
              <a:t>hořlavý (F)</a:t>
            </a:r>
          </a:p>
          <a:p>
            <a:pPr>
              <a:lnSpc>
                <a:spcPct val="120000"/>
              </a:lnSpc>
            </a:pPr>
            <a:r>
              <a:rPr lang="cs-CZ" sz="3600" dirty="0" smtClean="0"/>
              <a:t>bezbarvá</a:t>
            </a:r>
            <a:r>
              <a:rPr lang="cs-CZ" sz="3600" dirty="0"/>
              <a:t>, těkavá, příjemně vonící jedovatá kapalina, rozpouští se ve vodě i v hydrofobních </a:t>
            </a:r>
            <a:r>
              <a:rPr lang="cs-CZ" sz="3600" dirty="0" smtClean="0"/>
              <a:t>látkách, </a:t>
            </a:r>
            <a:r>
              <a:rPr lang="cs-CZ" sz="3600" dirty="0"/>
              <a:t>vzniká při hladovění a diabetes </a:t>
            </a:r>
            <a:r>
              <a:rPr lang="cs-CZ" sz="3600" dirty="0" err="1"/>
              <a:t>mellitus</a:t>
            </a:r>
            <a:r>
              <a:rPr lang="cs-CZ" sz="3600" dirty="0"/>
              <a:t> </a:t>
            </a:r>
          </a:p>
          <a:p>
            <a:pPr>
              <a:lnSpc>
                <a:spcPct val="120000"/>
              </a:lnSpc>
            </a:pPr>
            <a:r>
              <a:rPr lang="cs-CZ" sz="3600" i="1" dirty="0" smtClean="0"/>
              <a:t>Výroba</a:t>
            </a:r>
            <a:r>
              <a:rPr lang="cs-CZ" sz="3600" dirty="0" smtClean="0"/>
              <a:t> </a:t>
            </a:r>
            <a:r>
              <a:rPr lang="cs-CZ" sz="3600" dirty="0"/>
              <a:t>: dehydrogenace propan-2-olu, oxidace propenu, </a:t>
            </a:r>
            <a:r>
              <a:rPr lang="cs-CZ" sz="3600" dirty="0" err="1"/>
              <a:t>kumenový</a:t>
            </a:r>
            <a:r>
              <a:rPr lang="cs-CZ" sz="3600" dirty="0"/>
              <a:t> způsob</a:t>
            </a:r>
          </a:p>
          <a:p>
            <a:pPr>
              <a:lnSpc>
                <a:spcPct val="120000"/>
              </a:lnSpc>
            </a:pPr>
            <a:r>
              <a:rPr lang="cs-CZ" sz="3600" i="1" dirty="0"/>
              <a:t>Použití</a:t>
            </a:r>
            <a:r>
              <a:rPr lang="cs-CZ" sz="3600" dirty="0"/>
              <a:t>: výborné rozpouštědlo, výroba </a:t>
            </a:r>
            <a:r>
              <a:rPr lang="cs-CZ" sz="3600" dirty="0" smtClean="0"/>
              <a:t>léčiv</a:t>
            </a:r>
            <a:endParaRPr lang="cs-CZ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788" y="33239"/>
            <a:ext cx="1368152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cs-CZ" noProof="0" smtClean="0"/>
              <a:t>10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51025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33771" y="620688"/>
            <a:ext cx="11521281" cy="5743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cs-CZ" sz="3600" dirty="0"/>
              <a:t>(chloroform, jodoform ), organické sklo, </a:t>
            </a:r>
            <a:r>
              <a:rPr lang="cs-CZ" sz="3600" dirty="0" smtClean="0"/>
              <a:t>…</a:t>
            </a:r>
            <a:endParaRPr lang="cs-CZ" sz="3600" dirty="0"/>
          </a:p>
          <a:p>
            <a:pPr>
              <a:lnSpc>
                <a:spcPct val="120000"/>
              </a:lnSpc>
            </a:pPr>
            <a:r>
              <a:rPr lang="cs-CZ" sz="3600" dirty="0" err="1"/>
              <a:t>Chloraceton</a:t>
            </a:r>
            <a:r>
              <a:rPr lang="cs-CZ" sz="3600" dirty="0"/>
              <a:t> + </a:t>
            </a:r>
            <a:r>
              <a:rPr lang="cs-CZ" sz="3600" dirty="0" err="1"/>
              <a:t>bromaceton</a:t>
            </a:r>
            <a:r>
              <a:rPr lang="cs-CZ" sz="3600" dirty="0"/>
              <a:t> – slzotvorné </a:t>
            </a:r>
            <a:r>
              <a:rPr lang="cs-CZ" sz="3600" dirty="0" smtClean="0"/>
              <a:t>látky</a:t>
            </a:r>
          </a:p>
          <a:p>
            <a:pPr>
              <a:lnSpc>
                <a:spcPct val="120000"/>
              </a:lnSpc>
            </a:pPr>
            <a:endParaRPr lang="cs-CZ" sz="800" dirty="0"/>
          </a:p>
          <a:p>
            <a:pPr>
              <a:lnSpc>
                <a:spcPct val="120000"/>
              </a:lnSpc>
            </a:pPr>
            <a:r>
              <a:rPr lang="cs-CZ" sz="3600" b="1" dirty="0" err="1" smtClean="0">
                <a:solidFill>
                  <a:srgbClr val="FFFF00"/>
                </a:solidFill>
              </a:rPr>
              <a:t>Butanon</a:t>
            </a:r>
            <a:r>
              <a:rPr lang="cs-CZ" sz="3600" b="1" dirty="0" smtClean="0">
                <a:solidFill>
                  <a:srgbClr val="FFFF00"/>
                </a:solidFill>
              </a:rPr>
              <a:t> </a:t>
            </a:r>
            <a:r>
              <a:rPr lang="cs-CZ" sz="3600" b="1" dirty="0">
                <a:solidFill>
                  <a:srgbClr val="FFFF00"/>
                </a:solidFill>
              </a:rPr>
              <a:t>= </a:t>
            </a:r>
            <a:r>
              <a:rPr lang="cs-CZ" sz="3600" dirty="0" err="1">
                <a:solidFill>
                  <a:srgbClr val="FFFF00"/>
                </a:solidFill>
              </a:rPr>
              <a:t>methylethylketon</a:t>
            </a:r>
            <a:r>
              <a:rPr lang="cs-CZ" sz="3600" dirty="0">
                <a:solidFill>
                  <a:srgbClr val="FFFF00"/>
                </a:solidFill>
              </a:rPr>
              <a:t> </a:t>
            </a:r>
            <a:r>
              <a:rPr lang="cs-CZ" sz="3600" b="1" dirty="0">
                <a:solidFill>
                  <a:srgbClr val="FFFF00"/>
                </a:solidFill>
              </a:rPr>
              <a:t>MEK </a:t>
            </a:r>
            <a:r>
              <a:rPr lang="cs-CZ" sz="3600" dirty="0"/>
              <a:t>– </a:t>
            </a:r>
            <a:r>
              <a:rPr lang="cs-CZ" sz="3600" dirty="0" smtClean="0"/>
              <a:t>rozpouštědlo</a:t>
            </a:r>
          </a:p>
          <a:p>
            <a:pPr>
              <a:lnSpc>
                <a:spcPct val="150000"/>
              </a:lnSpc>
            </a:pPr>
            <a:endParaRPr lang="cs-CZ" sz="800" b="1" dirty="0" smtClean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cs-CZ" sz="3600" b="1" dirty="0" smtClean="0">
                <a:solidFill>
                  <a:srgbClr val="FFFF00"/>
                </a:solidFill>
              </a:rPr>
              <a:t>Cyklohexanon -</a:t>
            </a:r>
            <a:r>
              <a:rPr lang="cs-CZ" sz="3600" b="1" dirty="0" smtClean="0"/>
              <a:t> o</a:t>
            </a:r>
            <a:r>
              <a:rPr lang="cs-CZ" sz="3600" dirty="0" smtClean="0"/>
              <a:t>lejovitá </a:t>
            </a:r>
            <a:r>
              <a:rPr lang="cs-CZ" sz="3600" dirty="0"/>
              <a:t>kapalina, voní po mátě, rozpouští se v </a:t>
            </a:r>
            <a:r>
              <a:rPr lang="cs-CZ" sz="3600" dirty="0" err="1"/>
              <a:t>ethanolu</a:t>
            </a:r>
            <a:r>
              <a:rPr lang="cs-CZ" sz="3600" dirty="0"/>
              <a:t> i </a:t>
            </a:r>
            <a:r>
              <a:rPr lang="cs-CZ" sz="3600" dirty="0" err="1"/>
              <a:t>diethyléteru</a:t>
            </a:r>
            <a:endParaRPr lang="cs-CZ" sz="3600" dirty="0"/>
          </a:p>
          <a:p>
            <a:pPr>
              <a:lnSpc>
                <a:spcPct val="150000"/>
              </a:lnSpc>
            </a:pPr>
            <a:r>
              <a:rPr lang="cs-CZ" sz="3600" i="1" dirty="0"/>
              <a:t>Výroba: </a:t>
            </a:r>
            <a:r>
              <a:rPr lang="cs-CZ" sz="3600" dirty="0"/>
              <a:t>oxidace </a:t>
            </a:r>
            <a:r>
              <a:rPr lang="cs-CZ" sz="3600" dirty="0" err="1"/>
              <a:t>cyklohexanolu</a:t>
            </a:r>
            <a:r>
              <a:rPr lang="cs-CZ" sz="3600" dirty="0"/>
              <a:t> nebo cyklohexanu</a:t>
            </a:r>
          </a:p>
          <a:p>
            <a:pPr>
              <a:lnSpc>
                <a:spcPct val="150000"/>
              </a:lnSpc>
            </a:pPr>
            <a:r>
              <a:rPr lang="cs-CZ" sz="3600" i="1" dirty="0"/>
              <a:t> Použití: </a:t>
            </a:r>
            <a:r>
              <a:rPr lang="cs-CZ" sz="3600" dirty="0"/>
              <a:t>výroba polyamidových vláken </a:t>
            </a:r>
            <a:r>
              <a:rPr lang="cs-CZ" sz="3600" dirty="0" smtClean="0"/>
              <a:t>- Silon </a:t>
            </a:r>
            <a:endParaRPr lang="cs-CZ" sz="36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cs-CZ" noProof="0" smtClean="0"/>
              <a:t>11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96565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04455" cy="1519064"/>
          </a:xfrm>
        </p:spPr>
        <p:txBody>
          <a:bodyPr/>
          <a:lstStyle/>
          <a:p>
            <a:r>
              <a:rPr lang="cs-CZ" sz="4800" b="1" dirty="0" smtClean="0">
                <a:solidFill>
                  <a:srgbClr val="FFFF00"/>
                </a:solidFill>
              </a:rPr>
              <a:t>CHINONY</a:t>
            </a:r>
            <a:endParaRPr lang="cs-CZ" sz="4800" b="1" dirty="0">
              <a:solidFill>
                <a:srgbClr val="FFFF00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77788" y="2348880"/>
            <a:ext cx="5040560" cy="2049836"/>
          </a:xfrm>
        </p:spPr>
        <p:txBody>
          <a:bodyPr>
            <a:no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cs-CZ" sz="3600" b="1" dirty="0">
                <a:solidFill>
                  <a:schemeClr val="tx2">
                    <a:lumMod val="10000"/>
                  </a:schemeClr>
                </a:solidFill>
              </a:rPr>
              <a:t>j</a:t>
            </a:r>
            <a:r>
              <a:rPr lang="cs-CZ" sz="3600" b="1" dirty="0" smtClean="0">
                <a:solidFill>
                  <a:schemeClr val="tx2">
                    <a:lumMod val="10000"/>
                  </a:schemeClr>
                </a:solidFill>
              </a:rPr>
              <a:t>sou cyklické </a:t>
            </a:r>
            <a:r>
              <a:rPr lang="cs-CZ" sz="3600" b="1" dirty="0" err="1" smtClean="0">
                <a:solidFill>
                  <a:schemeClr val="tx2">
                    <a:lumMod val="10000"/>
                  </a:schemeClr>
                </a:solidFill>
              </a:rPr>
              <a:t>diketony</a:t>
            </a:r>
            <a:r>
              <a:rPr lang="cs-CZ" sz="3600" b="1" dirty="0" smtClean="0">
                <a:solidFill>
                  <a:schemeClr val="tx2">
                    <a:lumMod val="10000"/>
                  </a:schemeClr>
                </a:solidFill>
              </a:rPr>
              <a:t> s konjugovaným řetězcem</a:t>
            </a:r>
            <a:endParaRPr lang="cs-CZ" sz="3600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7172" name="Picture 4" descr="Strukturní vzorec antrachinonu">
            <a:hlinkClick r:id="rId2" tooltip="Strukturní vzorec antrachinonu"/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420" y="2330847"/>
            <a:ext cx="3168352" cy="277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5665816" y="4005064"/>
            <a:ext cx="2931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dirty="0" smtClean="0"/>
              <a:t>antrachinon</a:t>
            </a:r>
            <a:endParaRPr lang="cs-CZ" sz="3600" dirty="0"/>
          </a:p>
        </p:txBody>
      </p:sp>
      <p:sp>
        <p:nvSpPr>
          <p:cNvPr id="6" name="Obdélník 5"/>
          <p:cNvSpPr/>
          <p:nvPr/>
        </p:nvSpPr>
        <p:spPr>
          <a:xfrm>
            <a:off x="5806380" y="5013176"/>
            <a:ext cx="61926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 smtClean="0"/>
              <a:t>přírodní </a:t>
            </a:r>
            <a:r>
              <a:rPr lang="cs-CZ" sz="3200" dirty="0"/>
              <a:t>deriváty </a:t>
            </a:r>
            <a:r>
              <a:rPr lang="cs-CZ" sz="3200" dirty="0" smtClean="0"/>
              <a:t>mají laxativní účinky, průmyslově </a:t>
            </a:r>
            <a:r>
              <a:rPr lang="cs-CZ" sz="3200" dirty="0"/>
              <a:t>slouží především k výrobě </a:t>
            </a:r>
            <a:r>
              <a:rPr lang="cs-CZ" sz="3200" dirty="0" smtClean="0"/>
              <a:t>barviv</a:t>
            </a:r>
            <a:endParaRPr lang="cs-CZ" sz="3200" dirty="0"/>
          </a:p>
        </p:txBody>
      </p:sp>
      <p:pic>
        <p:nvPicPr>
          <p:cNvPr id="7174" name="Picture 6" descr="Strukturformel von Benzochinon">
            <a:hlinkClick r:id="rId4" tooltip="Strukturformel von Benzochinon"/>
          </p:cNvPr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363" y="113655"/>
            <a:ext cx="1052137" cy="265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o-benzochinon"/>
          <p:cNvPicPr>
            <a:picLocks noChangeAspect="1" noChangeArrowheads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862" y="0"/>
            <a:ext cx="1949988" cy="230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7131504" y="1187201"/>
            <a:ext cx="26383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 err="1" smtClean="0"/>
              <a:t>benzochinon</a:t>
            </a:r>
            <a:endParaRPr lang="cs-CZ" sz="3200" dirty="0"/>
          </a:p>
        </p:txBody>
      </p:sp>
      <p:sp>
        <p:nvSpPr>
          <p:cNvPr id="8" name="Obdélník 7"/>
          <p:cNvSpPr/>
          <p:nvPr/>
        </p:nvSpPr>
        <p:spPr>
          <a:xfrm flipH="1">
            <a:off x="9514792" y="362129"/>
            <a:ext cx="1476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dirty="0"/>
              <a:t>o</a:t>
            </a:r>
            <a:r>
              <a:rPr lang="cs-CZ" sz="3600" dirty="0" smtClean="0"/>
              <a:t>-</a:t>
            </a:r>
            <a:endParaRPr lang="cs-CZ" sz="3600" dirty="0"/>
          </a:p>
        </p:txBody>
      </p:sp>
      <p:sp>
        <p:nvSpPr>
          <p:cNvPr id="9" name="Obdélník 8"/>
          <p:cNvSpPr/>
          <p:nvPr/>
        </p:nvSpPr>
        <p:spPr>
          <a:xfrm flipH="1">
            <a:off x="6886500" y="362129"/>
            <a:ext cx="23861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dirty="0" smtClean="0"/>
              <a:t>p-</a:t>
            </a:r>
            <a:endParaRPr lang="cs-CZ" sz="36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cs-CZ" noProof="0" smtClean="0"/>
              <a:t>12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24950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8767" y="5793297"/>
            <a:ext cx="11377264" cy="1215008"/>
          </a:xfrm>
        </p:spPr>
        <p:txBody>
          <a:bodyPr>
            <a:normAutofit fontScale="90000"/>
          </a:bodyPr>
          <a:lstStyle/>
          <a:p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www.studiumchemie.cz/video.php?id=225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61764" y="332656"/>
            <a:ext cx="11665296" cy="5184576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200" b="1" i="1" dirty="0" smtClean="0">
                <a:solidFill>
                  <a:srgbClr val="92D050"/>
                </a:solidFill>
              </a:rPr>
              <a:t>Demonstrační pokus</a:t>
            </a:r>
            <a:r>
              <a:rPr lang="cs-CZ" sz="3200" dirty="0">
                <a:solidFill>
                  <a:srgbClr val="92D050"/>
                </a:solidFill>
              </a:rPr>
              <a:t>	</a:t>
            </a:r>
            <a:endParaRPr lang="cs-CZ" sz="3200" dirty="0" smtClean="0">
              <a:solidFill>
                <a:srgbClr val="92D050"/>
              </a:solidFill>
            </a:endParaRPr>
          </a:p>
          <a:p>
            <a:r>
              <a:rPr lang="cs-CZ" sz="3200" dirty="0" smtClean="0"/>
              <a:t>do </a:t>
            </a:r>
            <a:r>
              <a:rPr lang="cs-CZ" sz="3200" dirty="0"/>
              <a:t>zkumavky nalijeme 5 ml </a:t>
            </a:r>
            <a:r>
              <a:rPr lang="cs-CZ" sz="3200" dirty="0" smtClean="0"/>
              <a:t>vody</a:t>
            </a:r>
          </a:p>
          <a:p>
            <a:r>
              <a:rPr lang="cs-CZ" sz="3200" dirty="0" smtClean="0"/>
              <a:t>přidáme </a:t>
            </a:r>
            <a:r>
              <a:rPr lang="cs-CZ" sz="3200" dirty="0"/>
              <a:t>0,5 ml </a:t>
            </a:r>
            <a:r>
              <a:rPr lang="cs-CZ" sz="3200" dirty="0" smtClean="0"/>
              <a:t>acetonu a 1 </a:t>
            </a:r>
            <a:r>
              <a:rPr lang="cs-CZ" sz="3200" dirty="0"/>
              <a:t>ml 10% roztoku </a:t>
            </a:r>
            <a:r>
              <a:rPr lang="cs-CZ" sz="3200" dirty="0" err="1"/>
              <a:t>NaOH</a:t>
            </a:r>
            <a:endParaRPr lang="cs-CZ" sz="3200" dirty="0"/>
          </a:p>
          <a:p>
            <a:r>
              <a:rPr lang="cs-CZ" sz="3200" dirty="0" smtClean="0"/>
              <a:t>přikapáváme </a:t>
            </a:r>
            <a:r>
              <a:rPr lang="cs-CZ" sz="3200" dirty="0"/>
              <a:t>roztok jódu v KI </a:t>
            </a:r>
            <a:r>
              <a:rPr lang="cs-CZ" sz="3200" dirty="0" smtClean="0"/>
              <a:t> </a:t>
            </a:r>
            <a:r>
              <a:rPr lang="cs-CZ" sz="3200" dirty="0"/>
              <a:t>dokud se odbarvuje</a:t>
            </a:r>
          </a:p>
          <a:p>
            <a:r>
              <a:rPr lang="cs-CZ" sz="3200" dirty="0" smtClean="0"/>
              <a:t>zkumavku </a:t>
            </a:r>
            <a:r>
              <a:rPr lang="cs-CZ" sz="3200" dirty="0"/>
              <a:t>ponoříme do </a:t>
            </a:r>
            <a:r>
              <a:rPr lang="cs-CZ" sz="3200" dirty="0" smtClean="0"/>
              <a:t>vody zahřáté na přibližně 60 </a:t>
            </a:r>
            <a:r>
              <a:rPr lang="cs-CZ" sz="3200" dirty="0"/>
              <a:t>°</a:t>
            </a:r>
            <a:r>
              <a:rPr lang="cs-CZ" sz="3200" dirty="0" smtClean="0"/>
              <a:t>C</a:t>
            </a:r>
            <a:endParaRPr lang="cs-CZ" sz="3200" dirty="0"/>
          </a:p>
          <a:p>
            <a:r>
              <a:rPr lang="cs-CZ" sz="3200" dirty="0" smtClean="0"/>
              <a:t>vznikají  </a:t>
            </a:r>
            <a:r>
              <a:rPr lang="cs-CZ" sz="3200" dirty="0"/>
              <a:t>žlutavé krystalky </a:t>
            </a:r>
            <a:r>
              <a:rPr lang="cs-CZ" sz="3200" dirty="0" smtClean="0"/>
              <a:t>jodoformu </a:t>
            </a:r>
          </a:p>
          <a:p>
            <a:r>
              <a:rPr lang="cs-CZ" sz="3200" dirty="0" smtClean="0"/>
              <a:t>pro </a:t>
            </a:r>
            <a:r>
              <a:rPr lang="cs-CZ" sz="3200" dirty="0"/>
              <a:t>srovnání možno použít formalín, který reakci neposkytuje</a:t>
            </a:r>
          </a:p>
          <a:p>
            <a:endParaRPr lang="cs-CZ" sz="3200" dirty="0"/>
          </a:p>
          <a:p>
            <a:endParaRPr lang="cs-CZ" sz="3200" dirty="0" smtClean="0"/>
          </a:p>
          <a:p>
            <a:endParaRPr lang="cs-CZ" sz="3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cs-CZ" noProof="0" smtClean="0"/>
              <a:t>13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30345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3812" y="685800"/>
            <a:ext cx="4680519" cy="209512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solidFill>
                  <a:schemeClr val="bg1"/>
                </a:solidFill>
              </a:rPr>
              <a:t>Zapište probíhající děj rovnicí!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78587" y="3356992"/>
            <a:ext cx="6412035" cy="295922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cs-CZ" sz="3600" dirty="0"/>
              <a:t>CH</a:t>
            </a:r>
            <a:r>
              <a:rPr lang="cs-CZ" sz="3600" baseline="-25000" dirty="0"/>
              <a:t>3</a:t>
            </a:r>
            <a:r>
              <a:rPr lang="cs-CZ" sz="3600" dirty="0"/>
              <a:t>COCH</a:t>
            </a:r>
            <a:r>
              <a:rPr lang="cs-CZ" sz="3600" baseline="-25000" dirty="0"/>
              <a:t>3 </a:t>
            </a:r>
            <a:r>
              <a:rPr lang="cs-CZ" sz="3600" dirty="0"/>
              <a:t>+ 3I</a:t>
            </a:r>
            <a:r>
              <a:rPr lang="cs-CZ" sz="3600" baseline="-25000" dirty="0"/>
              <a:t>2 </a:t>
            </a:r>
            <a:r>
              <a:rPr lang="cs-CZ" sz="3600" dirty="0"/>
              <a:t> + 4NaOH             CH</a:t>
            </a:r>
            <a:r>
              <a:rPr lang="cs-CZ" sz="3600" baseline="-25000" dirty="0"/>
              <a:t>3</a:t>
            </a:r>
            <a:r>
              <a:rPr lang="cs-CZ" sz="3600" dirty="0"/>
              <a:t>COONa  + </a:t>
            </a:r>
            <a:r>
              <a:rPr lang="cs-CZ" sz="3600" b="1" dirty="0">
                <a:solidFill>
                  <a:srgbClr val="FFFF00"/>
                </a:solidFill>
              </a:rPr>
              <a:t>CHI</a:t>
            </a:r>
            <a:r>
              <a:rPr lang="cs-CZ" sz="3600" b="1" baseline="-25000" dirty="0">
                <a:solidFill>
                  <a:srgbClr val="FFFF00"/>
                </a:solidFill>
              </a:rPr>
              <a:t>3</a:t>
            </a:r>
            <a:r>
              <a:rPr lang="cs-CZ" sz="3600" dirty="0"/>
              <a:t>  </a:t>
            </a:r>
            <a:r>
              <a:rPr lang="cs-CZ" sz="3600" dirty="0" smtClean="0"/>
              <a:t>+ </a:t>
            </a:r>
            <a:r>
              <a:rPr lang="cs-CZ" sz="3600" dirty="0"/>
              <a:t>3 </a:t>
            </a:r>
            <a:r>
              <a:rPr lang="cs-CZ" sz="3600" dirty="0" err="1"/>
              <a:t>NaI</a:t>
            </a:r>
            <a:r>
              <a:rPr lang="cs-CZ" sz="3600" dirty="0"/>
              <a:t> + 3 H</a:t>
            </a:r>
            <a:r>
              <a:rPr lang="cs-CZ" sz="3600" baseline="-25000" dirty="0"/>
              <a:t>2</a:t>
            </a:r>
            <a:r>
              <a:rPr lang="cs-CZ" sz="3600" dirty="0"/>
              <a:t>O</a:t>
            </a:r>
          </a:p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53852" y="4221088"/>
            <a:ext cx="3821361" cy="1905076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FFFF00"/>
                </a:solidFill>
              </a:rPr>
              <a:t>Pro pokročilé chemiky!</a:t>
            </a:r>
            <a:endParaRPr lang="cs-CZ" sz="3200" dirty="0">
              <a:solidFill>
                <a:srgbClr val="FFFF00"/>
              </a:solidFill>
            </a:endParaRPr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11495012" y="3861048"/>
            <a:ext cx="38625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>
            <a:off x="9982844" y="4622864"/>
            <a:ext cx="0" cy="36499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1218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9" name="Zaoblený obdélník 18"/>
          <p:cNvSpPr/>
          <p:nvPr/>
        </p:nvSpPr>
        <p:spPr>
          <a:xfrm>
            <a:off x="-1250404" y="1392952"/>
            <a:ext cx="6281522" cy="4504144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dirty="0">
                <a:solidFill>
                  <a:srgbClr val="FFFF00"/>
                </a:solidFill>
                <a:latin typeface="Comic Sans MS" pitchFamily="66" charset="0"/>
              </a:rPr>
              <a:t>ROVNICE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9550796" y="6453336"/>
            <a:ext cx="1219202" cy="276226"/>
          </a:xfrm>
        </p:spPr>
        <p:txBody>
          <a:bodyPr/>
          <a:lstStyle/>
          <a:p>
            <a:fld id="{299542E4-2CCF-42F6-9D92-ED568035133D}" type="slidenum">
              <a:rPr lang="cs-CZ" noProof="0" smtClean="0"/>
              <a:t>14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88406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33772" y="188640"/>
            <a:ext cx="11449272" cy="5371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cs-CZ" sz="3200" i="1" dirty="0" smtClean="0">
                <a:latin typeface="Times New Roman" pitchFamily="18" charset="0"/>
                <a:cs typeface="Times New Roman" pitchFamily="18" charset="0"/>
              </a:rPr>
              <a:t>Zdroje:</a:t>
            </a:r>
          </a:p>
          <a:p>
            <a:pPr>
              <a:lnSpc>
                <a:spcPct val="120000"/>
              </a:lnSpc>
            </a:pPr>
            <a:r>
              <a:rPr lang="cs-CZ" sz="3200" dirty="0">
                <a:latin typeface="Calibri" pitchFamily="34" charset="0"/>
              </a:rPr>
              <a:t>JANECZKOVÁ, Anna a Pavel KLOUDA. </a:t>
            </a:r>
            <a:r>
              <a:rPr lang="cs-CZ" sz="3200" i="1" dirty="0">
                <a:latin typeface="Calibri" pitchFamily="34" charset="0"/>
              </a:rPr>
              <a:t>Organická chemie</a:t>
            </a:r>
            <a:r>
              <a:rPr lang="cs-CZ" sz="3200" dirty="0">
                <a:latin typeface="Calibri" pitchFamily="34" charset="0"/>
              </a:rPr>
              <a:t>. 2001. vyd. Ostrava: Pavel Klouda, 1998, 154, [1] s. ISBN 80-902-1556-4</a:t>
            </a:r>
          </a:p>
          <a:p>
            <a:pPr>
              <a:lnSpc>
                <a:spcPct val="120000"/>
              </a:lnSpc>
            </a:pPr>
            <a:r>
              <a:rPr lang="cs-CZ" sz="3200" dirty="0" smtClean="0">
                <a:latin typeface="Calibri" pitchFamily="34" charset="0"/>
              </a:rPr>
              <a:t>http</a:t>
            </a:r>
            <a:r>
              <a:rPr lang="cs-CZ" sz="3200" dirty="0">
                <a:latin typeface="Calibri" pitchFamily="34" charset="0"/>
              </a:rPr>
              <a:t>://</a:t>
            </a:r>
            <a:r>
              <a:rPr lang="cs-CZ" sz="3200" dirty="0" smtClean="0">
                <a:latin typeface="Calibri" pitchFamily="34" charset="0"/>
              </a:rPr>
              <a:t>cs.wikipedia.org/wiki/Aceton [5.2. 2013]</a:t>
            </a:r>
          </a:p>
          <a:p>
            <a:pPr>
              <a:lnSpc>
                <a:spcPct val="120000"/>
              </a:lnSpc>
            </a:pPr>
            <a:r>
              <a:rPr lang="cs-CZ" sz="3200" dirty="0">
                <a:latin typeface="Calibri" pitchFamily="34" charset="0"/>
              </a:rPr>
              <a:t>http://</a:t>
            </a:r>
            <a:r>
              <a:rPr lang="cs-CZ" sz="3200" dirty="0" smtClean="0">
                <a:latin typeface="Calibri" pitchFamily="34" charset="0"/>
              </a:rPr>
              <a:t>www.studiumchemie.cz/pokus.php?id=63</a:t>
            </a:r>
            <a:r>
              <a:rPr lang="cs-CZ" sz="3200" dirty="0">
                <a:latin typeface="Calibri" pitchFamily="34" charset="0"/>
              </a:rPr>
              <a:t> </a:t>
            </a:r>
            <a:r>
              <a:rPr lang="cs-CZ" sz="3200" dirty="0" smtClean="0">
                <a:latin typeface="Calibri" pitchFamily="34" charset="0"/>
              </a:rPr>
              <a:t>[6.2</a:t>
            </a:r>
            <a:r>
              <a:rPr lang="cs-CZ" sz="3200" dirty="0">
                <a:latin typeface="Calibri" pitchFamily="34" charset="0"/>
              </a:rPr>
              <a:t>. 2013]</a:t>
            </a:r>
          </a:p>
          <a:p>
            <a:pPr>
              <a:lnSpc>
                <a:spcPct val="120000"/>
              </a:lnSpc>
            </a:pPr>
            <a:endParaRPr lang="cs-CZ" sz="3200" dirty="0" smtClean="0">
              <a:latin typeface="Calibri" pitchFamily="34" charset="0"/>
            </a:endParaRPr>
          </a:p>
          <a:p>
            <a:pPr>
              <a:lnSpc>
                <a:spcPct val="120000"/>
              </a:lnSpc>
            </a:pPr>
            <a:r>
              <a:rPr lang="cs-CZ" sz="3200" i="1" dirty="0" smtClean="0">
                <a:latin typeface="Calibri" pitchFamily="34" charset="0"/>
              </a:rPr>
              <a:t>Úvodní obrázek</a:t>
            </a:r>
            <a:r>
              <a:rPr lang="cs-CZ" sz="3200" dirty="0" smtClean="0">
                <a:latin typeface="Calibri" pitchFamily="34" charset="0"/>
              </a:rPr>
              <a:t>: </a:t>
            </a:r>
          </a:p>
          <a:p>
            <a:pPr>
              <a:lnSpc>
                <a:spcPct val="120000"/>
              </a:lnSpc>
            </a:pPr>
            <a:r>
              <a:rPr lang="cs-CZ" sz="3200" dirty="0">
                <a:latin typeface="Calibri" pitchFamily="34" charset="0"/>
              </a:rPr>
              <a:t>http://</a:t>
            </a:r>
            <a:r>
              <a:rPr lang="cs-CZ" sz="3200" dirty="0" smtClean="0">
                <a:latin typeface="Calibri" pitchFamily="34" charset="0"/>
              </a:rPr>
              <a:t>officeimg.vo.msecnd.net/en-us/images/MH900439092.jpg </a:t>
            </a:r>
            <a:r>
              <a:rPr lang="cs-CZ" sz="3200" dirty="0">
                <a:latin typeface="Calibri" pitchFamily="34" charset="0"/>
              </a:rPr>
              <a:t>[5.2. 2013</a:t>
            </a:r>
            <a:r>
              <a:rPr lang="cs-CZ" sz="3200" dirty="0" smtClean="0">
                <a:latin typeface="Calibri" pitchFamily="34" charset="0"/>
              </a:rPr>
              <a:t>]</a:t>
            </a:r>
            <a:endParaRPr lang="cs-CZ" sz="3200" dirty="0">
              <a:latin typeface="Calibri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cs-CZ" noProof="0" smtClean="0"/>
              <a:t>15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5198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cs-CZ" noProof="0" smtClean="0"/>
              <a:t>16</a:t>
            </a:fld>
            <a:endParaRPr lang="cs-CZ" noProof="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571" y="2560244"/>
            <a:ext cx="11095682" cy="173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3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05780" y="476672"/>
            <a:ext cx="11377264" cy="5673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600"/>
              </a:spcBef>
            </a:pPr>
            <a:r>
              <a:rPr lang="cs-CZ" sz="6000" b="1" dirty="0">
                <a:solidFill>
                  <a:srgbClr val="FFFF00"/>
                </a:solidFill>
              </a:rPr>
              <a:t>Ketony</a:t>
            </a:r>
          </a:p>
          <a:p>
            <a:pPr marL="228600" lvl="0" indent="-228600">
              <a:lnSpc>
                <a:spcPct val="150000"/>
              </a:lnSpc>
              <a:spcBef>
                <a:spcPts val="1600"/>
              </a:spcBef>
              <a:buFont typeface="Arial" pitchFamily="34" charset="0"/>
              <a:buChar char="•"/>
            </a:pPr>
            <a:r>
              <a:rPr lang="cs-CZ" sz="3600" dirty="0">
                <a:solidFill>
                  <a:prstClr val="white"/>
                </a:solidFill>
              </a:rPr>
              <a:t>kyslíkaté deriváty, patří mezi karbonylové sloučeniny </a:t>
            </a:r>
            <a:r>
              <a:rPr lang="cs-CZ" sz="3600" dirty="0" smtClean="0">
                <a:solidFill>
                  <a:prstClr val="white"/>
                </a:solidFill>
              </a:rPr>
              <a:t>( </a:t>
            </a:r>
            <a:r>
              <a:rPr lang="cs-CZ" sz="3600" dirty="0">
                <a:solidFill>
                  <a:prstClr val="white"/>
                </a:solidFill>
              </a:rPr>
              <a:t>C=O),  obsahují ketonickou </a:t>
            </a:r>
            <a:r>
              <a:rPr lang="cs-CZ" sz="3600" dirty="0" smtClean="0">
                <a:solidFill>
                  <a:prstClr val="white"/>
                </a:solidFill>
              </a:rPr>
              <a:t> skupinu</a:t>
            </a:r>
          </a:p>
          <a:p>
            <a:pPr marL="228600" lvl="0" indent="-228600">
              <a:lnSpc>
                <a:spcPct val="150000"/>
              </a:lnSpc>
              <a:spcBef>
                <a:spcPts val="1600"/>
              </a:spcBef>
              <a:buFont typeface="Arial" pitchFamily="34" charset="0"/>
              <a:buChar char="•"/>
            </a:pPr>
            <a:r>
              <a:rPr lang="cs-CZ" sz="3600" i="1" dirty="0"/>
              <a:t>funkční skupina: </a:t>
            </a:r>
            <a:r>
              <a:rPr lang="cs-CZ" sz="3600" b="1" dirty="0" smtClean="0"/>
              <a:t>ketonická   C = O  (</a:t>
            </a:r>
            <a:r>
              <a:rPr lang="cs-CZ" sz="3600" b="1" dirty="0" err="1" smtClean="0"/>
              <a:t>ketoskupina</a:t>
            </a:r>
            <a:r>
              <a:rPr lang="cs-CZ" sz="3600" b="1" dirty="0" smtClean="0"/>
              <a:t>)</a:t>
            </a:r>
            <a:r>
              <a:rPr lang="cs-CZ" sz="3600" b="1" dirty="0"/>
              <a:t/>
            </a:r>
            <a:br>
              <a:rPr lang="cs-CZ" sz="3600" b="1" dirty="0"/>
            </a:br>
            <a:r>
              <a:rPr lang="cs-CZ" sz="3600" i="1" dirty="0" smtClean="0"/>
              <a:t>obecný </a:t>
            </a:r>
            <a:r>
              <a:rPr lang="cs-CZ" sz="3600" i="1" dirty="0" smtClean="0"/>
              <a:t>vzorec :</a:t>
            </a:r>
            <a:r>
              <a:rPr lang="cs-CZ" sz="3600" dirty="0" smtClean="0"/>
              <a:t> </a:t>
            </a:r>
            <a:r>
              <a:rPr lang="cs-CZ" sz="3600" b="1" dirty="0"/>
              <a:t>R</a:t>
            </a:r>
            <a:r>
              <a:rPr lang="cs-CZ" sz="3600" b="1" baseline="-25000" dirty="0"/>
              <a:t>1</a:t>
            </a:r>
            <a:r>
              <a:rPr lang="cs-CZ" sz="3600" b="1" dirty="0"/>
              <a:t> </a:t>
            </a:r>
            <a:r>
              <a:rPr lang="cs-CZ" sz="4400" b="1" dirty="0"/>
              <a:t>–</a:t>
            </a:r>
            <a:r>
              <a:rPr lang="cs-CZ" sz="3600" b="1" dirty="0"/>
              <a:t> C = O</a:t>
            </a:r>
            <a:r>
              <a:rPr lang="cs-CZ" sz="3600" dirty="0"/>
              <a:t> </a:t>
            </a:r>
            <a:br>
              <a:rPr lang="cs-CZ" sz="3600" dirty="0"/>
            </a:br>
            <a:r>
              <a:rPr lang="cs-CZ" sz="3600" dirty="0"/>
              <a:t>                         </a:t>
            </a:r>
            <a:r>
              <a:rPr lang="cs-CZ" sz="3600" dirty="0" smtClean="0"/>
              <a:t>    </a:t>
            </a:r>
            <a:r>
              <a:rPr lang="cs-CZ" sz="3600" b="1" dirty="0" smtClean="0"/>
              <a:t>R</a:t>
            </a:r>
            <a:r>
              <a:rPr lang="cs-CZ" sz="3600" b="1" baseline="-25000" dirty="0" smtClean="0"/>
              <a:t>2</a:t>
            </a:r>
            <a:endParaRPr lang="cs-CZ" sz="3600" dirty="0">
              <a:solidFill>
                <a:prstClr val="white"/>
              </a:solidFill>
            </a:endParaRPr>
          </a:p>
        </p:txBody>
      </p:sp>
      <p:cxnSp>
        <p:nvCxnSpPr>
          <p:cNvPr id="5" name="Přímá spojnice 4"/>
          <p:cNvCxnSpPr/>
          <p:nvPr/>
        </p:nvCxnSpPr>
        <p:spPr>
          <a:xfrm flipH="1" flipV="1">
            <a:off x="6656206" y="3429000"/>
            <a:ext cx="259492" cy="26996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/>
          <p:cNvCxnSpPr/>
          <p:nvPr/>
        </p:nvCxnSpPr>
        <p:spPr>
          <a:xfrm flipH="1">
            <a:off x="6656206" y="4077072"/>
            <a:ext cx="302302" cy="3600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 flipH="1">
            <a:off x="4726260" y="5085184"/>
            <a:ext cx="216024" cy="2880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cs-CZ" noProof="0" smtClean="0"/>
              <a:t>2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06070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4294967295"/>
          </p:nvPr>
        </p:nvSpPr>
        <p:spPr>
          <a:xfrm>
            <a:off x="0" y="685800"/>
            <a:ext cx="10585450" cy="942975"/>
          </a:xfrm>
        </p:spPr>
        <p:txBody>
          <a:bodyPr>
            <a:normAutofit fontScale="25000" lnSpcReduction="20000"/>
          </a:bodyPr>
          <a:lstStyle/>
          <a:p>
            <a:endParaRPr lang="cs-CZ" sz="4000" b="1" dirty="0" smtClean="0">
              <a:solidFill>
                <a:srgbClr val="FFFF00"/>
              </a:solidFill>
            </a:endParaRPr>
          </a:p>
          <a:p>
            <a:endParaRPr lang="cs-CZ" sz="4000" b="1" dirty="0">
              <a:solidFill>
                <a:srgbClr val="FFFF00"/>
              </a:solidFill>
            </a:endParaRPr>
          </a:p>
          <a:p>
            <a:endParaRPr lang="cs-CZ" sz="4000" b="1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cs-CZ" sz="4000" dirty="0" smtClean="0">
                <a:solidFill>
                  <a:srgbClr val="FFFF00"/>
                </a:solidFill>
              </a:rPr>
              <a:t>   </a:t>
            </a:r>
            <a:endParaRPr lang="cs-CZ" sz="4000" dirty="0">
              <a:solidFill>
                <a:srgbClr val="FFFF00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717800"/>
            <a:ext cx="10656888" cy="3294063"/>
          </a:xfrm>
          <a:ln w="38100">
            <a:noFill/>
          </a:ln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cs-CZ" i="1" dirty="0" smtClean="0"/>
              <a:t/>
            </a:r>
            <a:br>
              <a:rPr lang="cs-CZ" i="1" dirty="0" smtClean="0"/>
            </a:br>
            <a:r>
              <a:rPr lang="cs-CZ" i="1" dirty="0"/>
              <a:t/>
            </a:r>
            <a:br>
              <a:rPr lang="cs-CZ" i="1" dirty="0"/>
            </a:br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621804" y="332656"/>
            <a:ext cx="1108923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cs-CZ" sz="3600" b="1" i="1" dirty="0"/>
              <a:t>Názvosloví</a:t>
            </a:r>
          </a:p>
          <a:p>
            <a:pPr marL="571500" indent="-571500">
              <a:lnSpc>
                <a:spcPct val="140000"/>
              </a:lnSpc>
              <a:buFont typeface="Arial" pitchFamily="34" charset="0"/>
              <a:buChar char="•"/>
            </a:pPr>
            <a:r>
              <a:rPr lang="cs-CZ" sz="3600" dirty="0" smtClean="0"/>
              <a:t>systematický </a:t>
            </a:r>
            <a:r>
              <a:rPr lang="cs-CZ" sz="3600" dirty="0"/>
              <a:t>název (</a:t>
            </a:r>
            <a:r>
              <a:rPr lang="cs-CZ" sz="3600" dirty="0" smtClean="0"/>
              <a:t>substituční): </a:t>
            </a:r>
          </a:p>
          <a:p>
            <a:pPr>
              <a:lnSpc>
                <a:spcPct val="140000"/>
              </a:lnSpc>
            </a:pPr>
            <a:r>
              <a:rPr lang="cs-CZ" sz="3600" b="1" dirty="0" smtClean="0">
                <a:solidFill>
                  <a:srgbClr val="FFFF00"/>
                </a:solidFill>
              </a:rPr>
              <a:t>název </a:t>
            </a:r>
            <a:r>
              <a:rPr lang="cs-CZ" sz="3600" b="1" dirty="0">
                <a:solidFill>
                  <a:srgbClr val="FFFF00"/>
                </a:solidFill>
              </a:rPr>
              <a:t>základního uhlovodíku + přípona –on</a:t>
            </a:r>
          </a:p>
          <a:p>
            <a:pPr marL="571500" indent="-571500">
              <a:lnSpc>
                <a:spcPct val="140000"/>
              </a:lnSpc>
              <a:buFont typeface="Arial" pitchFamily="34" charset="0"/>
              <a:buChar char="•"/>
            </a:pPr>
            <a:r>
              <a:rPr lang="cs-CZ" sz="3600" i="1" dirty="0"/>
              <a:t>funkční  </a:t>
            </a:r>
            <a:r>
              <a:rPr lang="cs-CZ" sz="3600" i="1" dirty="0" smtClean="0"/>
              <a:t>názvy (zastaralé)</a:t>
            </a:r>
            <a:r>
              <a:rPr lang="cs-CZ" sz="3600" dirty="0" smtClean="0"/>
              <a:t>: </a:t>
            </a:r>
            <a:r>
              <a:rPr lang="cs-CZ" sz="3600" dirty="0"/>
              <a:t>abecedně seřazené </a:t>
            </a:r>
            <a:r>
              <a:rPr lang="cs-CZ" sz="3600" dirty="0">
                <a:solidFill>
                  <a:srgbClr val="FFFF00"/>
                </a:solidFill>
              </a:rPr>
              <a:t>uhlovodíkové zbytky </a:t>
            </a:r>
            <a:r>
              <a:rPr lang="cs-CZ" sz="3600" dirty="0" smtClean="0">
                <a:solidFill>
                  <a:srgbClr val="FFFF00"/>
                </a:solidFill>
              </a:rPr>
              <a:t> + </a:t>
            </a:r>
            <a:r>
              <a:rPr lang="cs-CZ" sz="3600" dirty="0">
                <a:solidFill>
                  <a:srgbClr val="FFFF00"/>
                </a:solidFill>
              </a:rPr>
              <a:t>název keton                                        </a:t>
            </a:r>
            <a:r>
              <a:rPr lang="cs-CZ" sz="3600" dirty="0" smtClean="0">
                <a:solidFill>
                  <a:srgbClr val="FFFF00"/>
                </a:solidFill>
              </a:rPr>
              <a:t> </a:t>
            </a:r>
            <a:r>
              <a:rPr lang="cs-CZ" sz="3600" dirty="0" smtClean="0"/>
              <a:t>je-li  </a:t>
            </a:r>
            <a:r>
              <a:rPr lang="cs-CZ" sz="3600" dirty="0"/>
              <a:t>přítomna nadřazenější skupina  –  </a:t>
            </a:r>
            <a:r>
              <a:rPr lang="cs-CZ" sz="3600" dirty="0" smtClean="0">
                <a:solidFill>
                  <a:srgbClr val="FFFF00"/>
                </a:solidFill>
              </a:rPr>
              <a:t>předpona </a:t>
            </a:r>
            <a:r>
              <a:rPr lang="cs-CZ" sz="3600" dirty="0" err="1">
                <a:solidFill>
                  <a:srgbClr val="FFFF00"/>
                </a:solidFill>
              </a:rPr>
              <a:t>oxo</a:t>
            </a:r>
            <a:r>
              <a:rPr lang="cs-CZ" sz="3600" dirty="0">
                <a:solidFill>
                  <a:srgbClr val="FFFF00"/>
                </a:solidFill>
              </a:rPr>
              <a:t> – </a:t>
            </a:r>
          </a:p>
          <a:p>
            <a:pPr>
              <a:lnSpc>
                <a:spcPct val="140000"/>
              </a:lnSpc>
            </a:pPr>
            <a:r>
              <a:rPr lang="cs-CZ" sz="3600" i="1" dirty="0"/>
              <a:t>triviální názvy</a:t>
            </a:r>
            <a:r>
              <a:rPr lang="cs-CZ" sz="3600" dirty="0"/>
              <a:t>: některé </a:t>
            </a:r>
            <a:r>
              <a:rPr lang="cs-CZ" sz="3600" dirty="0" smtClean="0"/>
              <a:t>vžité</a:t>
            </a:r>
            <a:endParaRPr lang="cs-CZ" sz="3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cs-CZ" noProof="0" smtClean="0"/>
              <a:t>3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3299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549797" y="0"/>
            <a:ext cx="10801200" cy="864096"/>
          </a:xfrm>
        </p:spPr>
        <p:txBody>
          <a:bodyPr>
            <a:normAutofit/>
          </a:bodyPr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cs-CZ" sz="4000" b="0" i="1" dirty="0" smtClean="0">
                <a:solidFill>
                  <a:schemeClr val="tx1"/>
                </a:solidFill>
                <a:latin typeface="Century"/>
                <a:ea typeface="+mj-ea"/>
                <a:cs typeface="+mj-cs"/>
              </a:rPr>
              <a:t>Příklady  vzorců a názvů</a:t>
            </a:r>
            <a:endParaRPr lang="cs-CZ" sz="4000" b="0" i="1" dirty="0">
              <a:solidFill>
                <a:schemeClr val="tx1"/>
              </a:solidFill>
              <a:latin typeface="Century"/>
              <a:ea typeface="+mj-ea"/>
              <a:cs typeface="+mj-cs"/>
            </a:endParaRPr>
          </a:p>
        </p:txBody>
      </p:sp>
      <p:graphicFrame>
        <p:nvGraphicFramePr>
          <p:cNvPr id="2" name="Zástupný symbol pro obsah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8146694"/>
              </p:ext>
            </p:extLst>
          </p:nvPr>
        </p:nvGraphicFramePr>
        <p:xfrm>
          <a:off x="189756" y="980728"/>
          <a:ext cx="11688166" cy="5655680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3078673"/>
                <a:gridCol w="3204579"/>
                <a:gridCol w="2702457"/>
                <a:gridCol w="2702457"/>
              </a:tblGrid>
              <a:tr h="7788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cs-CZ" sz="2800" b="0" dirty="0" smtClean="0">
                          <a:effectLst/>
                        </a:rPr>
                        <a:t>Racionální </a:t>
                      </a:r>
                      <a:r>
                        <a:rPr lang="cs-CZ" sz="2800" b="0" dirty="0" err="1" smtClean="0">
                          <a:effectLst/>
                        </a:rPr>
                        <a:t>vz</a:t>
                      </a:r>
                      <a:r>
                        <a:rPr lang="cs-CZ" sz="2800" b="0" dirty="0" smtClean="0">
                          <a:effectLst/>
                        </a:rPr>
                        <a:t>.</a:t>
                      </a:r>
                      <a:endParaRPr lang="cs-CZ" sz="2800" b="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cs-CZ" sz="2800" b="0" dirty="0">
                          <a:effectLst/>
                        </a:rPr>
                        <a:t>Systematický </a:t>
                      </a:r>
                      <a:r>
                        <a:rPr lang="cs-CZ" sz="2800" b="0" dirty="0" smtClean="0">
                          <a:effectLst/>
                        </a:rPr>
                        <a:t> n.</a:t>
                      </a:r>
                      <a:endParaRPr lang="cs-CZ" sz="2800" b="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cs-CZ" sz="2800" b="0" dirty="0" smtClean="0">
                          <a:effectLst/>
                        </a:rPr>
                        <a:t>Jiný</a:t>
                      </a:r>
                      <a:r>
                        <a:rPr lang="cs-CZ" sz="2800" b="0" baseline="0" dirty="0" smtClean="0">
                          <a:effectLst/>
                        </a:rPr>
                        <a:t> </a:t>
                      </a:r>
                      <a:r>
                        <a:rPr lang="cs-CZ" sz="2800" b="0" dirty="0" smtClean="0">
                          <a:effectLst/>
                        </a:rPr>
                        <a:t>název</a:t>
                      </a:r>
                      <a:endParaRPr lang="cs-CZ" sz="2800" b="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endParaRPr lang="cs-CZ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972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cs-CZ" sz="1100" dirty="0">
                          <a:effectLst/>
                        </a:rPr>
                        <a:t> </a:t>
                      </a:r>
                      <a:r>
                        <a:rPr lang="cs-CZ" sz="2800" dirty="0">
                          <a:effectLst/>
                        </a:rPr>
                        <a:t>CH</a:t>
                      </a:r>
                      <a:r>
                        <a:rPr lang="cs-CZ" sz="2800" baseline="-25000" dirty="0">
                          <a:effectLst/>
                        </a:rPr>
                        <a:t>3</a:t>
                      </a:r>
                      <a:r>
                        <a:rPr lang="cs-CZ" sz="2800" dirty="0">
                          <a:effectLst/>
                        </a:rPr>
                        <a:t>-CO-CH</a:t>
                      </a:r>
                      <a:r>
                        <a:rPr lang="cs-CZ" sz="2800" baseline="-25000" dirty="0">
                          <a:effectLst/>
                        </a:rPr>
                        <a:t>3</a:t>
                      </a:r>
                      <a:endParaRPr lang="cs-CZ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cs-CZ" sz="3200" dirty="0">
                          <a:effectLst/>
                        </a:rPr>
                        <a:t> </a:t>
                      </a:r>
                      <a:r>
                        <a:rPr lang="cs-CZ" sz="3200" dirty="0" err="1" smtClean="0">
                          <a:effectLst/>
                        </a:rPr>
                        <a:t>propanon</a:t>
                      </a:r>
                      <a:endParaRPr lang="cs-CZ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000" dirty="0" err="1" smtClean="0">
                          <a:effectLst/>
                        </a:rPr>
                        <a:t>dimethylketon</a:t>
                      </a:r>
                      <a:endParaRPr lang="cs-CZ" sz="3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cs-CZ" sz="2800" dirty="0" smtClean="0">
                          <a:effectLst/>
                        </a:rPr>
                        <a:t>    </a:t>
                      </a:r>
                      <a:endParaRPr lang="cs-CZ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cs-CZ" sz="3200" dirty="0" smtClean="0">
                          <a:effectLst/>
                        </a:rPr>
                        <a:t>aceton</a:t>
                      </a:r>
                      <a:endParaRPr lang="cs-CZ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81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cs-CZ" sz="1100" dirty="0">
                          <a:effectLst/>
                        </a:rPr>
                        <a:t>                      </a:t>
                      </a:r>
                      <a:r>
                        <a:rPr lang="cs-CZ" sz="2800" dirty="0">
                          <a:effectLst/>
                        </a:rPr>
                        <a:t>CH</a:t>
                      </a:r>
                      <a:r>
                        <a:rPr lang="cs-CZ" sz="2800" baseline="-25000" dirty="0">
                          <a:effectLst/>
                        </a:rPr>
                        <a:t>3</a:t>
                      </a:r>
                      <a:r>
                        <a:rPr lang="cs-CZ" sz="2800" dirty="0">
                          <a:effectLst/>
                        </a:rPr>
                        <a:t>COCH</a:t>
                      </a:r>
                      <a:r>
                        <a:rPr lang="cs-CZ" sz="2800" baseline="-25000" dirty="0">
                          <a:effectLst/>
                        </a:rPr>
                        <a:t>2</a:t>
                      </a:r>
                      <a:r>
                        <a:rPr lang="cs-CZ" sz="2800" dirty="0">
                          <a:effectLst/>
                        </a:rPr>
                        <a:t>CH</a:t>
                      </a:r>
                      <a:r>
                        <a:rPr lang="cs-CZ" sz="2800" baseline="-25000" dirty="0">
                          <a:effectLst/>
                        </a:rPr>
                        <a:t>3</a:t>
                      </a:r>
                      <a:endParaRPr lang="cs-CZ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cs-CZ" sz="3200" dirty="0">
                          <a:effectLst/>
                        </a:rPr>
                        <a:t>                                </a:t>
                      </a:r>
                      <a:r>
                        <a:rPr lang="cs-CZ" sz="3200" dirty="0" err="1">
                          <a:effectLst/>
                        </a:rPr>
                        <a:t>butanon</a:t>
                      </a:r>
                      <a:r>
                        <a:rPr lang="cs-CZ" sz="3200" dirty="0">
                          <a:effectLst/>
                        </a:rPr>
                        <a:t>        </a:t>
                      </a:r>
                      <a:endParaRPr lang="cs-CZ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cs-CZ" sz="3200" dirty="0" err="1" smtClean="0">
                          <a:effectLst/>
                        </a:rPr>
                        <a:t>ethyl</a:t>
                      </a:r>
                      <a:r>
                        <a:rPr lang="cs-CZ" sz="3200" dirty="0" smtClean="0">
                          <a:effectLst/>
                        </a:rPr>
                        <a:t>(</a:t>
                      </a:r>
                      <a:r>
                        <a:rPr lang="cs-CZ" sz="3200" dirty="0" err="1" smtClean="0">
                          <a:effectLst/>
                        </a:rPr>
                        <a:t>methyl</a:t>
                      </a:r>
                      <a:r>
                        <a:rPr lang="cs-CZ" sz="3200" dirty="0" smtClean="0">
                          <a:effectLst/>
                        </a:rPr>
                        <a:t>) keton</a:t>
                      </a:r>
                      <a:endParaRPr lang="cs-CZ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80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dirty="0" smtClean="0">
                          <a:effectLst/>
                        </a:rPr>
                        <a:t>MEK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endParaRPr lang="cs-CZ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30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cs-CZ" sz="3200" dirty="0">
                          <a:effectLst/>
                        </a:rPr>
                        <a:t>                      cyklohexanon</a:t>
                      </a:r>
                      <a:endParaRPr lang="cs-CZ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endParaRPr lang="cs-CZ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               ---------------------------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endParaRPr lang="cs-CZ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endParaRPr lang="cs-CZ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………………………………..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8" name="Obrázek 7" descr="http://upload.wikimedia.org/wikipedia/commons/3/3c/Cyclohexanone-2D-skeletal.png"/>
          <p:cNvPicPr/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16" y="4653136"/>
            <a:ext cx="960120" cy="16370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cs-CZ" noProof="0" smtClean="0"/>
              <a:t>4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97079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391628" y="254528"/>
            <a:ext cx="11607440" cy="6008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cs-CZ" sz="3600" i="1" dirty="0" smtClean="0"/>
              <a:t>Vlastnosti </a:t>
            </a:r>
          </a:p>
          <a:p>
            <a:pPr marL="45720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cs-CZ" sz="3600" dirty="0" smtClean="0"/>
              <a:t>polární </a:t>
            </a:r>
            <a:r>
              <a:rPr lang="cs-CZ" sz="3600" dirty="0"/>
              <a:t>sloučeniny</a:t>
            </a:r>
          </a:p>
          <a:p>
            <a:pPr marL="45720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cs-CZ" sz="3600" dirty="0" smtClean="0"/>
              <a:t>nižší </a:t>
            </a:r>
            <a:r>
              <a:rPr lang="cs-CZ" sz="3600" dirty="0"/>
              <a:t>homology jsou rozpustné ve vodě a  většině organických </a:t>
            </a:r>
            <a:r>
              <a:rPr lang="cs-CZ" sz="3600" dirty="0" smtClean="0"/>
              <a:t>rozpouštědlech</a:t>
            </a:r>
          </a:p>
          <a:p>
            <a:pPr marL="45720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cs-CZ" sz="3600" dirty="0" smtClean="0"/>
              <a:t>střední </a:t>
            </a:r>
            <a:r>
              <a:rPr lang="cs-CZ" sz="3600" dirty="0"/>
              <a:t>a vyšší ve vodě rozpustné </a:t>
            </a:r>
            <a:r>
              <a:rPr lang="cs-CZ" sz="3600" dirty="0" smtClean="0"/>
              <a:t>nejsou</a:t>
            </a:r>
          </a:p>
          <a:p>
            <a:pPr marL="45720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cs-CZ" sz="3600" dirty="0" smtClean="0"/>
              <a:t>nejnižší </a:t>
            </a:r>
            <a:r>
              <a:rPr lang="cs-CZ" sz="3600" dirty="0"/>
              <a:t>jsou těkavé kapaliny, vyšší jsou látky </a:t>
            </a:r>
            <a:r>
              <a:rPr lang="cs-CZ" sz="3600" dirty="0" smtClean="0"/>
              <a:t>tuhé</a:t>
            </a:r>
          </a:p>
          <a:p>
            <a:pPr marL="45720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cs-CZ" sz="3600" dirty="0" smtClean="0"/>
              <a:t>některé </a:t>
            </a:r>
            <a:r>
              <a:rPr lang="cs-CZ" sz="3600" dirty="0"/>
              <a:t>se vyskytují v </a:t>
            </a:r>
            <a:r>
              <a:rPr lang="cs-CZ" sz="3600" dirty="0" smtClean="0"/>
              <a:t>přírodě (kafr, testosteron, progesteron)</a:t>
            </a:r>
            <a:endParaRPr lang="cs-CZ" sz="3600" dirty="0"/>
          </a:p>
          <a:p>
            <a:pPr marL="45720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cs-CZ" sz="3600" dirty="0" smtClean="0"/>
              <a:t>kapalná </a:t>
            </a:r>
            <a:r>
              <a:rPr lang="cs-CZ" sz="3600" dirty="0"/>
              <a:t>jsou výborná rozpouštědla tuků, </a:t>
            </a:r>
            <a:r>
              <a:rPr lang="cs-CZ" sz="3600" dirty="0" smtClean="0"/>
              <a:t>pryskyřic</a:t>
            </a:r>
            <a:endParaRPr lang="cs-CZ" sz="3600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cs-CZ" noProof="0" smtClean="0"/>
              <a:t>5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13084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1804" y="381000"/>
            <a:ext cx="6840760" cy="671736"/>
          </a:xfrm>
        </p:spPr>
        <p:txBody>
          <a:bodyPr/>
          <a:lstStyle/>
          <a:p>
            <a:r>
              <a:rPr lang="cs-CZ" i="1" dirty="0" smtClean="0"/>
              <a:t>Chemické vlastnosti </a:t>
            </a:r>
            <a:endParaRPr lang="cs-CZ" i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40488" y="1124744"/>
            <a:ext cx="11233248" cy="541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cs-CZ" sz="3600" dirty="0"/>
              <a:t>k</a:t>
            </a:r>
            <a:r>
              <a:rPr lang="cs-CZ" sz="3600" dirty="0" smtClean="0"/>
              <a:t>arbonylová skupina je silně polární</a:t>
            </a: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cs-CZ" sz="3600" dirty="0" smtClean="0"/>
              <a:t> má </a:t>
            </a:r>
            <a:r>
              <a:rPr lang="cs-CZ" sz="3600" b="1" dirty="0" smtClean="0"/>
              <a:t>–I </a:t>
            </a:r>
            <a:r>
              <a:rPr lang="cs-CZ" sz="3600" b="1" dirty="0"/>
              <a:t>,</a:t>
            </a:r>
            <a:r>
              <a:rPr lang="cs-CZ" sz="3600" b="1" dirty="0" smtClean="0"/>
              <a:t> –M efekt</a:t>
            </a: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cs-CZ" sz="3600" dirty="0"/>
              <a:t>j</a:t>
            </a:r>
            <a:r>
              <a:rPr lang="cs-CZ" sz="3600" dirty="0" smtClean="0"/>
              <a:t>sou méně reaktivní než aldehydy</a:t>
            </a:r>
          </a:p>
          <a:p>
            <a:pPr>
              <a:lnSpc>
                <a:spcPct val="120000"/>
              </a:lnSpc>
            </a:pPr>
            <a:r>
              <a:rPr lang="cs-CZ" sz="3600" b="1" i="1" dirty="0" smtClean="0">
                <a:solidFill>
                  <a:srgbClr val="FFFF00"/>
                </a:solidFill>
              </a:rPr>
              <a:t>Oxidace </a:t>
            </a:r>
          </a:p>
          <a:p>
            <a:pPr marL="571500" indent="-571500">
              <a:lnSpc>
                <a:spcPct val="120000"/>
              </a:lnSpc>
              <a:buFont typeface="Arial" pitchFamily="34" charset="0"/>
              <a:buChar char="•"/>
            </a:pPr>
            <a:r>
              <a:rPr lang="cs-CZ" sz="3600" dirty="0" smtClean="0"/>
              <a:t>slabá neprobíhá</a:t>
            </a:r>
          </a:p>
          <a:p>
            <a:pPr marL="571500" indent="-571500">
              <a:lnSpc>
                <a:spcPct val="120000"/>
              </a:lnSpc>
              <a:buFont typeface="Arial" pitchFamily="34" charset="0"/>
              <a:buChar char="•"/>
            </a:pPr>
            <a:r>
              <a:rPr lang="cs-CZ" sz="3600" dirty="0" smtClean="0"/>
              <a:t>při silné oxidaci dochází ke štěpení, </a:t>
            </a:r>
            <a:r>
              <a:rPr lang="cs-CZ" sz="3600" dirty="0"/>
              <a:t>vzniká směs kyselin, pokud je jeden ze substituentů </a:t>
            </a:r>
            <a:r>
              <a:rPr lang="cs-CZ" sz="3600" dirty="0" err="1" smtClean="0"/>
              <a:t>methyl</a:t>
            </a:r>
            <a:r>
              <a:rPr lang="cs-CZ" sz="3600" dirty="0" smtClean="0"/>
              <a:t>, vzniká i oxid </a:t>
            </a:r>
            <a:r>
              <a:rPr lang="cs-CZ" sz="3600" dirty="0"/>
              <a:t>uhličitý a </a:t>
            </a:r>
            <a:r>
              <a:rPr lang="cs-CZ" sz="3600" dirty="0" smtClean="0"/>
              <a:t>voda</a:t>
            </a:r>
            <a:endParaRPr lang="cs-CZ" sz="3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cs-CZ" noProof="0" smtClean="0"/>
              <a:t>6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7184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61764" y="1124744"/>
            <a:ext cx="117373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dirty="0" smtClean="0"/>
              <a:t>CH</a:t>
            </a:r>
            <a:r>
              <a:rPr lang="cs-CZ" sz="2800" dirty="0" smtClean="0"/>
              <a:t>3</a:t>
            </a:r>
            <a:r>
              <a:rPr lang="cs-CZ" sz="3600" dirty="0" smtClean="0"/>
              <a:t>CH</a:t>
            </a:r>
            <a:r>
              <a:rPr lang="cs-CZ" sz="2800" dirty="0" smtClean="0"/>
              <a:t>2</a:t>
            </a:r>
            <a:r>
              <a:rPr lang="cs-CZ" sz="3600" dirty="0" smtClean="0"/>
              <a:t>COCH</a:t>
            </a:r>
            <a:r>
              <a:rPr lang="cs-CZ" sz="2800" dirty="0" smtClean="0"/>
              <a:t>2</a:t>
            </a:r>
            <a:r>
              <a:rPr lang="cs-CZ" sz="3600" dirty="0" smtClean="0"/>
              <a:t>CH</a:t>
            </a:r>
            <a:r>
              <a:rPr lang="cs-CZ" sz="2800" dirty="0" smtClean="0"/>
              <a:t>3</a:t>
            </a:r>
            <a:r>
              <a:rPr lang="cs-CZ" sz="3600" dirty="0" smtClean="0"/>
              <a:t>        CH</a:t>
            </a:r>
            <a:r>
              <a:rPr lang="cs-CZ" sz="2800" dirty="0" smtClean="0"/>
              <a:t>3</a:t>
            </a:r>
            <a:r>
              <a:rPr lang="cs-CZ" sz="3600" dirty="0" smtClean="0"/>
              <a:t>COOH </a:t>
            </a:r>
            <a:r>
              <a:rPr lang="cs-CZ" sz="3600" dirty="0"/>
              <a:t>+ </a:t>
            </a:r>
            <a:r>
              <a:rPr lang="cs-CZ" sz="3600" dirty="0" smtClean="0"/>
              <a:t>CH</a:t>
            </a:r>
            <a:r>
              <a:rPr lang="cs-CZ" sz="2800" dirty="0" smtClean="0"/>
              <a:t>3</a:t>
            </a:r>
            <a:r>
              <a:rPr lang="cs-CZ" sz="3600" dirty="0" smtClean="0"/>
              <a:t>CH</a:t>
            </a:r>
            <a:r>
              <a:rPr lang="cs-CZ" sz="2800" dirty="0" smtClean="0"/>
              <a:t>2</a:t>
            </a:r>
            <a:r>
              <a:rPr lang="cs-CZ" sz="3600" dirty="0" smtClean="0"/>
              <a:t>COOH </a:t>
            </a:r>
          </a:p>
          <a:p>
            <a:r>
              <a:rPr lang="cs-CZ" sz="2800" i="1" dirty="0" smtClean="0"/>
              <a:t>                                                         </a:t>
            </a:r>
            <a:r>
              <a:rPr lang="cs-CZ" sz="2800" i="1" dirty="0" err="1" smtClean="0"/>
              <a:t>kys.octová</a:t>
            </a:r>
            <a:r>
              <a:rPr lang="cs-CZ" sz="2800" i="1" dirty="0" smtClean="0"/>
              <a:t>           </a:t>
            </a:r>
            <a:r>
              <a:rPr lang="cs-CZ" sz="2800" i="1" dirty="0" err="1" smtClean="0"/>
              <a:t>kys.propionová</a:t>
            </a:r>
            <a:endParaRPr lang="cs-CZ" sz="2800" i="1" dirty="0"/>
          </a:p>
          <a:p>
            <a:endParaRPr lang="cs-CZ" sz="3600" b="1" i="1" dirty="0" smtClean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cs-CZ" sz="3600" b="1" i="1" dirty="0" smtClean="0">
                <a:solidFill>
                  <a:srgbClr val="FFFF00"/>
                </a:solidFill>
              </a:rPr>
              <a:t>Redukce - </a:t>
            </a:r>
            <a:r>
              <a:rPr lang="cs-CZ" sz="3600" i="1" dirty="0">
                <a:solidFill>
                  <a:srgbClr val="FFFF00"/>
                </a:solidFill>
              </a:rPr>
              <a:t>h</a:t>
            </a:r>
            <a:r>
              <a:rPr lang="cs-CZ" sz="3600" i="1" dirty="0" smtClean="0">
                <a:solidFill>
                  <a:srgbClr val="FFFF00"/>
                </a:solidFill>
              </a:rPr>
              <a:t>ydrogenací</a:t>
            </a:r>
            <a:r>
              <a:rPr lang="cs-CZ" sz="3600" i="1" dirty="0" smtClean="0"/>
              <a:t> </a:t>
            </a:r>
            <a:r>
              <a:rPr lang="cs-CZ" sz="3600" dirty="0"/>
              <a:t>vznikají </a:t>
            </a:r>
            <a:r>
              <a:rPr lang="cs-CZ" sz="3600" dirty="0" smtClean="0"/>
              <a:t> sekundární alkoholy</a:t>
            </a:r>
            <a:r>
              <a:rPr lang="cs-CZ" sz="3600" dirty="0"/>
              <a:t> </a:t>
            </a:r>
            <a:r>
              <a:rPr lang="cs-CZ" sz="3600" dirty="0" smtClean="0"/>
              <a:t>CH</a:t>
            </a:r>
            <a:r>
              <a:rPr lang="cs-CZ" sz="2800" dirty="0" smtClean="0"/>
              <a:t>3</a:t>
            </a:r>
            <a:r>
              <a:rPr lang="cs-CZ" sz="3600" dirty="0" smtClean="0"/>
              <a:t>COCH</a:t>
            </a:r>
            <a:r>
              <a:rPr lang="cs-CZ" sz="2800" dirty="0" smtClean="0"/>
              <a:t>3 </a:t>
            </a:r>
            <a:r>
              <a:rPr lang="cs-CZ" sz="3600" dirty="0" smtClean="0"/>
              <a:t>+ H</a:t>
            </a:r>
            <a:r>
              <a:rPr lang="cs-CZ" sz="2800" dirty="0" smtClean="0"/>
              <a:t>2                      </a:t>
            </a:r>
            <a:r>
              <a:rPr lang="cs-CZ" sz="3600" dirty="0" smtClean="0"/>
              <a:t>CH</a:t>
            </a:r>
            <a:r>
              <a:rPr lang="cs-CZ" sz="2800" dirty="0" smtClean="0"/>
              <a:t>3</a:t>
            </a:r>
            <a:r>
              <a:rPr lang="cs-CZ" sz="3600" dirty="0" smtClean="0"/>
              <a:t>CH(OH)CH</a:t>
            </a:r>
            <a:r>
              <a:rPr lang="cs-CZ" sz="2800" dirty="0" smtClean="0"/>
              <a:t>3</a:t>
            </a:r>
          </a:p>
          <a:p>
            <a:pPr>
              <a:lnSpc>
                <a:spcPct val="150000"/>
              </a:lnSpc>
            </a:pPr>
            <a:r>
              <a:rPr lang="cs-CZ" sz="3600" b="1" i="1" dirty="0" smtClean="0">
                <a:solidFill>
                  <a:srgbClr val="FFFF00"/>
                </a:solidFill>
              </a:rPr>
              <a:t>Aldolizace</a:t>
            </a:r>
            <a:r>
              <a:rPr lang="cs-CZ" sz="3600" b="1" dirty="0" smtClean="0"/>
              <a:t> </a:t>
            </a:r>
            <a:r>
              <a:rPr lang="cs-CZ" sz="3600" dirty="0" smtClean="0"/>
              <a:t>– probíhá  obtížně, může smíšená s aldehydy</a:t>
            </a:r>
            <a:endParaRPr lang="cs-CZ" sz="3600" dirty="0"/>
          </a:p>
        </p:txBody>
      </p:sp>
      <p:cxnSp>
        <p:nvCxnSpPr>
          <p:cNvPr id="4" name="Přímá spojnice se šipkou 3"/>
          <p:cNvCxnSpPr/>
          <p:nvPr/>
        </p:nvCxnSpPr>
        <p:spPr>
          <a:xfrm>
            <a:off x="4942284" y="1453952"/>
            <a:ext cx="64807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2205980" y="476672"/>
            <a:ext cx="0" cy="1584176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4186200" y="4077072"/>
            <a:ext cx="140415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délník 12"/>
          <p:cNvSpPr/>
          <p:nvPr/>
        </p:nvSpPr>
        <p:spPr>
          <a:xfrm>
            <a:off x="4888279" y="790382"/>
            <a:ext cx="7020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 err="1"/>
              <a:t>ox</a:t>
            </a:r>
            <a:endParaRPr lang="cs-CZ" sz="32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cs-CZ" noProof="0" smtClean="0"/>
              <a:t>7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25431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89756" y="260647"/>
            <a:ext cx="11944061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3600" b="1" i="1" dirty="0" smtClean="0">
                <a:solidFill>
                  <a:srgbClr val="FFFF00"/>
                </a:solidFill>
              </a:rPr>
              <a:t>Výroba</a:t>
            </a:r>
            <a:endParaRPr lang="cs-CZ" sz="3600" b="1" i="1" dirty="0">
              <a:solidFill>
                <a:srgbClr val="FFFF00"/>
              </a:solidFill>
            </a:endParaRPr>
          </a:p>
          <a:p>
            <a:pPr marL="742950" indent="-742950">
              <a:lnSpc>
                <a:spcPct val="150000"/>
              </a:lnSpc>
              <a:buAutoNum type="alphaLcParenR"/>
            </a:pPr>
            <a:r>
              <a:rPr lang="cs-CZ" sz="3600" dirty="0" smtClean="0"/>
              <a:t>dehydrogenací nebo oxidací sekundárních alkoholu</a:t>
            </a:r>
          </a:p>
          <a:p>
            <a:pPr>
              <a:lnSpc>
                <a:spcPct val="150000"/>
              </a:lnSpc>
            </a:pPr>
            <a:r>
              <a:rPr lang="cs-CZ" sz="3600" dirty="0"/>
              <a:t> </a:t>
            </a:r>
            <a:r>
              <a:rPr lang="cs-CZ" sz="3600" dirty="0" smtClean="0"/>
              <a:t>CH</a:t>
            </a:r>
            <a:r>
              <a:rPr lang="cs-CZ" sz="3600" baseline="-25000" dirty="0" smtClean="0"/>
              <a:t>3</a:t>
            </a:r>
            <a:r>
              <a:rPr lang="cs-CZ" sz="3600" dirty="0" smtClean="0"/>
              <a:t>CH(OH) CH</a:t>
            </a:r>
            <a:r>
              <a:rPr lang="cs-CZ" sz="3600" baseline="-25000" dirty="0" smtClean="0"/>
              <a:t>3           </a:t>
            </a:r>
            <a:r>
              <a:rPr lang="cs-CZ" sz="3600" dirty="0" smtClean="0"/>
              <a:t>CH</a:t>
            </a:r>
            <a:r>
              <a:rPr lang="cs-CZ" sz="3600" baseline="-25000" dirty="0" smtClean="0"/>
              <a:t>3</a:t>
            </a:r>
            <a:r>
              <a:rPr lang="cs-CZ" sz="3600" dirty="0" smtClean="0"/>
              <a:t>COCH</a:t>
            </a:r>
            <a:r>
              <a:rPr lang="cs-CZ" sz="3600" baseline="-25000" dirty="0" smtClean="0"/>
              <a:t>3 </a:t>
            </a:r>
            <a:r>
              <a:rPr lang="cs-CZ" sz="3600" dirty="0" smtClean="0"/>
              <a:t>+ H</a:t>
            </a:r>
            <a:r>
              <a:rPr lang="cs-CZ" sz="3600" baseline="-25000" dirty="0" smtClean="0"/>
              <a:t>2</a:t>
            </a:r>
            <a:r>
              <a:rPr lang="cs-CZ" sz="3600" dirty="0" smtClean="0"/>
              <a:t>  </a:t>
            </a:r>
            <a:r>
              <a:rPr lang="cs-CZ" sz="3200" i="1" dirty="0" smtClean="0"/>
              <a:t>kat. </a:t>
            </a:r>
            <a:r>
              <a:rPr lang="cs-CZ" sz="3200" i="1" dirty="0" err="1" smtClean="0"/>
              <a:t>ZnO</a:t>
            </a:r>
            <a:r>
              <a:rPr lang="cs-CZ" sz="3200" i="1" dirty="0" smtClean="0"/>
              <a:t>, 350</a:t>
            </a:r>
            <a:r>
              <a:rPr lang="cs-CZ" sz="3200" i="1" baseline="30000" dirty="0" smtClean="0"/>
              <a:t>o</a:t>
            </a:r>
            <a:r>
              <a:rPr lang="cs-CZ" sz="3200" i="1" dirty="0" smtClean="0"/>
              <a:t>C</a:t>
            </a:r>
            <a:endParaRPr lang="cs-CZ" sz="3200" i="1" dirty="0"/>
          </a:p>
          <a:p>
            <a:pPr>
              <a:lnSpc>
                <a:spcPct val="150000"/>
              </a:lnSpc>
            </a:pPr>
            <a:r>
              <a:rPr lang="cs-CZ" sz="3600" dirty="0" smtClean="0"/>
              <a:t>b</a:t>
            </a:r>
            <a:r>
              <a:rPr lang="cs-CZ" sz="3600" dirty="0"/>
              <a:t>) </a:t>
            </a:r>
            <a:r>
              <a:rPr lang="cs-CZ" sz="3600" dirty="0" err="1" smtClean="0"/>
              <a:t>Wacker</a:t>
            </a:r>
            <a:r>
              <a:rPr lang="cs-CZ" sz="3600" dirty="0" smtClean="0"/>
              <a:t> – </a:t>
            </a:r>
            <a:r>
              <a:rPr lang="cs-CZ" sz="3600" dirty="0" err="1" smtClean="0"/>
              <a:t>Hoechstův</a:t>
            </a:r>
            <a:r>
              <a:rPr lang="cs-CZ" sz="3600" dirty="0" smtClean="0"/>
              <a:t> způsob – oxidace alkenů</a:t>
            </a:r>
          </a:p>
          <a:p>
            <a:pPr>
              <a:lnSpc>
                <a:spcPct val="150000"/>
              </a:lnSpc>
            </a:pPr>
            <a:r>
              <a:rPr lang="cs-CZ" sz="3600" dirty="0" smtClean="0"/>
              <a:t>CH</a:t>
            </a:r>
            <a:r>
              <a:rPr lang="cs-CZ" sz="3600" baseline="-25000" dirty="0" smtClean="0"/>
              <a:t>3</a:t>
            </a:r>
            <a:r>
              <a:rPr lang="cs-CZ" sz="3600" dirty="0" smtClean="0"/>
              <a:t>CH</a:t>
            </a:r>
            <a:r>
              <a:rPr lang="cs-CZ" sz="2800" dirty="0" smtClean="0"/>
              <a:t>=</a:t>
            </a:r>
            <a:r>
              <a:rPr lang="cs-CZ" sz="3600" dirty="0" smtClean="0"/>
              <a:t>CH</a:t>
            </a:r>
            <a:r>
              <a:rPr lang="cs-CZ" sz="3600" baseline="-25000" dirty="0" smtClean="0"/>
              <a:t>2</a:t>
            </a:r>
            <a:r>
              <a:rPr lang="cs-CZ" sz="4400" dirty="0" smtClean="0"/>
              <a:t> </a:t>
            </a:r>
            <a:r>
              <a:rPr lang="cs-CZ" sz="3600" dirty="0" smtClean="0"/>
              <a:t>+ ½ O</a:t>
            </a:r>
            <a:r>
              <a:rPr lang="cs-CZ" sz="2800" dirty="0" smtClean="0"/>
              <a:t>2</a:t>
            </a:r>
            <a:r>
              <a:rPr lang="cs-CZ" sz="3600" baseline="-25000" dirty="0" smtClean="0"/>
              <a:t>          </a:t>
            </a:r>
            <a:r>
              <a:rPr lang="cs-CZ" sz="3600" dirty="0"/>
              <a:t>CH</a:t>
            </a:r>
            <a:r>
              <a:rPr lang="cs-CZ" sz="3600" baseline="-25000" dirty="0"/>
              <a:t>3</a:t>
            </a:r>
            <a:r>
              <a:rPr lang="cs-CZ" sz="3600" dirty="0"/>
              <a:t>COCH</a:t>
            </a:r>
            <a:r>
              <a:rPr lang="cs-CZ" sz="3600" baseline="-25000" dirty="0"/>
              <a:t>3 </a:t>
            </a:r>
            <a:r>
              <a:rPr lang="cs-CZ" sz="3600" dirty="0"/>
              <a:t>+ </a:t>
            </a:r>
            <a:r>
              <a:rPr lang="cs-CZ" sz="3600" dirty="0" smtClean="0"/>
              <a:t>H</a:t>
            </a:r>
            <a:r>
              <a:rPr lang="cs-CZ" sz="3600" baseline="-25000" dirty="0" smtClean="0"/>
              <a:t>2   </a:t>
            </a:r>
            <a:r>
              <a:rPr lang="cs-CZ" sz="2800" i="1" dirty="0" smtClean="0"/>
              <a:t>PdCl</a:t>
            </a:r>
            <a:r>
              <a:rPr lang="cs-CZ" sz="2000" i="1" dirty="0" smtClean="0"/>
              <a:t>2 </a:t>
            </a:r>
            <a:r>
              <a:rPr lang="cs-CZ" sz="2800" i="1" dirty="0" smtClean="0"/>
              <a:t>/ CuCl</a:t>
            </a:r>
            <a:r>
              <a:rPr lang="cs-CZ" sz="2000" i="1" dirty="0" smtClean="0"/>
              <a:t>2</a:t>
            </a:r>
            <a:endParaRPr lang="cs-CZ" sz="3600" i="1" dirty="0" smtClean="0"/>
          </a:p>
          <a:p>
            <a:pPr>
              <a:lnSpc>
                <a:spcPct val="150000"/>
              </a:lnSpc>
            </a:pPr>
            <a:r>
              <a:rPr lang="cs-CZ" sz="3600" dirty="0" smtClean="0"/>
              <a:t>c) </a:t>
            </a:r>
            <a:r>
              <a:rPr lang="cs-CZ" sz="3600" dirty="0" err="1"/>
              <a:t>k</a:t>
            </a:r>
            <a:r>
              <a:rPr lang="cs-CZ" sz="3600" dirty="0" err="1" smtClean="0"/>
              <a:t>umenový</a:t>
            </a:r>
            <a:r>
              <a:rPr lang="cs-CZ" sz="3600" dirty="0" smtClean="0"/>
              <a:t> způsob </a:t>
            </a:r>
            <a:r>
              <a:rPr lang="cs-CZ" sz="3600" i="1" dirty="0" smtClean="0">
                <a:solidFill>
                  <a:srgbClr val="FFFF00"/>
                </a:solidFill>
                <a:latin typeface="Bell MT" pitchFamily="18" charset="0"/>
              </a:rPr>
              <a:t>- kde jsme ho poznali? Zapište rovnicí!</a:t>
            </a:r>
          </a:p>
          <a:p>
            <a:pPr>
              <a:lnSpc>
                <a:spcPct val="150000"/>
              </a:lnSpc>
            </a:pPr>
            <a:endParaRPr lang="cs-CZ" sz="3600" dirty="0"/>
          </a:p>
        </p:txBody>
      </p:sp>
      <p:cxnSp>
        <p:nvCxnSpPr>
          <p:cNvPr id="3" name="Přímá spojnice se šipkou 2"/>
          <p:cNvCxnSpPr/>
          <p:nvPr/>
        </p:nvCxnSpPr>
        <p:spPr>
          <a:xfrm>
            <a:off x="4204202" y="2420888"/>
            <a:ext cx="61868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>
            <a:off x="4789853" y="4138631"/>
            <a:ext cx="38407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cs-CZ" noProof="0" smtClean="0"/>
              <a:t>8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86838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4482" y="332656"/>
            <a:ext cx="4853865" cy="1728192"/>
          </a:xfrm>
        </p:spPr>
        <p:txBody>
          <a:bodyPr/>
          <a:lstStyle/>
          <a:p>
            <a:r>
              <a:rPr lang="cs-CZ" dirty="0" err="1" smtClean="0"/>
              <a:t>Kumenový</a:t>
            </a:r>
            <a:r>
              <a:rPr lang="cs-CZ" dirty="0" smtClean="0"/>
              <a:t> způsob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 výroby fenolu </a:t>
            </a:r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00" y="2708920"/>
            <a:ext cx="7848872" cy="2291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3286100" y="2708920"/>
            <a:ext cx="7848872" cy="2291035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R O V N I C E</a:t>
            </a:r>
            <a:endParaRPr lang="cs-CZ" sz="6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837828" y="1340768"/>
            <a:ext cx="3528392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cs-CZ" noProof="0" smtClean="0"/>
              <a:t>9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4848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Woodgrain_16x9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Woodgrain_16x9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miter lim="800000"/>
        </a:ln>
        <a:ln w="19050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Woodgrain_16x9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miter lim="800000"/>
        </a:ln>
        <a:ln w="19050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Woodgrain_16x9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miter lim="800000"/>
        </a:ln>
        <a:ln w="19050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593BFFF-247F-4C7E-AEF1-FED4A533384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Woodgrain_16x9</Template>
  <TotalTime>0</TotalTime>
  <Words>467</Words>
  <Application>Microsoft Office PowerPoint</Application>
  <PresentationFormat>Vlastní</PresentationFormat>
  <Paragraphs>127</Paragraphs>
  <Slides>16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4" baseType="lpstr">
      <vt:lpstr>Arial</vt:lpstr>
      <vt:lpstr>Bell MT</vt:lpstr>
      <vt:lpstr>Bodoni MT Black</vt:lpstr>
      <vt:lpstr>Calibri</vt:lpstr>
      <vt:lpstr>Century</vt:lpstr>
      <vt:lpstr>Comic Sans MS</vt:lpstr>
      <vt:lpstr>Times New Roman</vt:lpstr>
      <vt:lpstr>Woodgrain_16x9</vt:lpstr>
      <vt:lpstr>K E T O N Y</vt:lpstr>
      <vt:lpstr>Prezentace aplikace PowerPoint</vt:lpstr>
      <vt:lpstr>  </vt:lpstr>
      <vt:lpstr>Příklady  vzorců a názvů</vt:lpstr>
      <vt:lpstr>Prezentace aplikace PowerPoint</vt:lpstr>
      <vt:lpstr>Chemické vlastnosti </vt:lpstr>
      <vt:lpstr>Prezentace aplikace PowerPoint</vt:lpstr>
      <vt:lpstr>Prezentace aplikace PowerPoint</vt:lpstr>
      <vt:lpstr>Kumenový způsob   výroby fenolu </vt:lpstr>
      <vt:lpstr>Prezentace aplikace PowerPoint</vt:lpstr>
      <vt:lpstr>Prezentace aplikace PowerPoint</vt:lpstr>
      <vt:lpstr>CHINONY</vt:lpstr>
      <vt:lpstr>http://www.studiumchemie.cz/video.php?id=225  </vt:lpstr>
      <vt:lpstr>Zapište probíhající děj rovnicí! 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2013-03-14T14:41:16Z</dcterms:created>
  <dcterms:modified xsi:type="dcterms:W3CDTF">2014-08-09T13:56:13Z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TC028011159991</vt:lpwstr>
  </property>
</Properties>
</file>