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6"/>
  </p:notesMasterIdLst>
  <p:sldIdLst>
    <p:sldId id="256" r:id="rId2"/>
    <p:sldId id="262" r:id="rId3"/>
    <p:sldId id="265" r:id="rId4"/>
    <p:sldId id="266" r:id="rId5"/>
    <p:sldId id="270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6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337B8D8-441B-4E77-BB6E-4096B1602C23}" type="datetimeFigureOut">
              <a:rPr lang="cs-CZ"/>
              <a:pPr>
                <a:defRPr/>
              </a:pPr>
              <a:t>18.1.2015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3582189-4B9F-4041-AC2C-68036457A1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7813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8FC4A7-156A-4FFF-9750-E2A1790346BB}" type="slidenum">
              <a:rPr lang="cs-CZ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F4DC5F-219A-48B2-A0FB-5BBBD9FD9AD4}" type="slidenum">
              <a:rPr lang="cs-CZ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F6873B-9F9C-46E6-841E-5E3200379DE6}" type="slidenum">
              <a:rPr lang="cs-CZ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23DD6D-1488-4619-844E-B85BC19FA4F6}" type="slidenum">
              <a:rPr lang="cs-CZ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644DB-868A-4A79-A4EA-A8A6CC123049}" type="datetimeFigureOut">
              <a:rPr lang="cs-CZ"/>
              <a:pPr>
                <a:defRPr/>
              </a:pPr>
              <a:t>18.1.2015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3CEAD-5A53-4291-97DF-B018A66C55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B2C6-C41E-45DC-AC83-DD853E9E81F0}" type="datetimeFigureOut">
              <a:rPr lang="cs-CZ"/>
              <a:pPr>
                <a:defRPr/>
              </a:pPr>
              <a:t>18.1.2015</a:t>
            </a:fld>
            <a:endParaRPr lang="cs-CZ"/>
          </a:p>
        </p:txBody>
      </p:sp>
      <p:sp>
        <p:nvSpPr>
          <p:cNvPr id="8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373F7-F92A-48D0-8F96-1559BB97F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BF4F-052C-42E4-A340-9255C067C5B8}" type="datetimeFigureOut">
              <a:rPr lang="cs-CZ"/>
              <a:pPr>
                <a:defRPr/>
              </a:pPr>
              <a:t>18.1.2015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F5C5-514C-421C-B374-542D332AA9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938D-15B6-48FA-8A0C-2DEBFCF8AC24}" type="datetimeFigureOut">
              <a:rPr lang="cs-CZ"/>
              <a:pPr>
                <a:defRPr/>
              </a:pPr>
              <a:t>18.1.2015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3174C-A4A4-463D-9F43-06759B96D8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A98E-BEFC-48E4-A132-1B082B718A37}" type="datetimeFigureOut">
              <a:rPr lang="cs-CZ"/>
              <a:pPr>
                <a:defRPr/>
              </a:pPr>
              <a:t>18.1.2015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931B9-AAD0-4169-BBB2-4DD709CA55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7655-EA1C-48C6-8683-2A0449B50AC4}" type="datetimeFigureOut">
              <a:rPr lang="cs-CZ"/>
              <a:pPr>
                <a:defRPr/>
              </a:pPr>
              <a:t>18.1.2015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A17B-B14F-4B88-9BDE-8C4D863C8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A109A-2EA5-4097-8137-3BAAE437CA22}" type="datetimeFigureOut">
              <a:rPr lang="cs-CZ"/>
              <a:pPr>
                <a:defRPr/>
              </a:pPr>
              <a:t>18.1.2015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B9B6-2756-46FF-83FC-E661A36D1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2DD779-1DA6-4919-8F53-264F1EB68214}" type="datetimeFigureOut">
              <a:rPr lang="cs-CZ"/>
              <a:pPr>
                <a:defRPr/>
              </a:pPr>
              <a:t>18.1.2015</a:t>
            </a:fld>
            <a:endParaRPr lang="cs-CZ"/>
          </a:p>
        </p:txBody>
      </p:sp>
      <p:sp>
        <p:nvSpPr>
          <p:cNvPr id="1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409B0A-FCC6-41D2-8BF0-700F8AF99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7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slide" Target="slide14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aster.wz.cz/teorie/spojovani/spojovani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yzika.jreichl.com/" TargetMode="External"/><Relationship Id="rId4" Type="http://schemas.openxmlformats.org/officeDocument/2006/relationships/hyperlink" Target="http://elektross.gjn.cz/sesit/sesit2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jpe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>
                <a:solidFill>
                  <a:srgbClr val="443329"/>
                </a:solidFill>
              </a:rPr>
              <a:t>Fyzika + Elektřina</a:t>
            </a:r>
          </a:p>
        </p:txBody>
      </p:sp>
      <p:pic>
        <p:nvPicPr>
          <p:cNvPr id="7171" name="Picture 2" descr="http://7zs.wz.cz/opvk%20velke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620713"/>
            <a:ext cx="5867400" cy="1457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Paralelní spojení rezistorů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Proud se rozdělí v poměru: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Sčítají se vodivosti rezistorů</a:t>
            </a:r>
          </a:p>
          <a:p>
            <a:r>
              <a:rPr lang="cs-CZ" i="1" u="sng" dirty="0" smtClean="0">
                <a:solidFill>
                  <a:schemeClr val="tx1"/>
                </a:solidFill>
              </a:rPr>
              <a:t>Užití</a:t>
            </a:r>
            <a:r>
              <a:rPr lang="cs-CZ" dirty="0" smtClean="0">
                <a:solidFill>
                  <a:schemeClr val="tx1"/>
                </a:solidFill>
              </a:rPr>
              <a:t>: pro dosažení velmi malých hodnot odporu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619672" y="2708920"/>
          <a:ext cx="5400675" cy="1285875"/>
        </p:xfrm>
        <a:graphic>
          <a:graphicData uri="http://schemas.openxmlformats.org/presentationml/2006/ole">
            <p:oleObj spid="_x0000_s23555" name="Rovnice" r:id="rId3" imgW="43576825" imgH="1035357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Paralelní spojení rezistorů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u="sng" dirty="0" smtClean="0">
                <a:solidFill>
                  <a:schemeClr val="tx1"/>
                </a:solidFill>
              </a:rPr>
              <a:t>Úkol: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Odvoďte vztah pro výsledný odpor dvou paralelně zapojených rezistorů.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Odvoďte vztah pro výsledný odpor tří paralelně zapojených rezistorů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6732240" y="2924944"/>
            <a:ext cx="115200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řešení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6804248" y="5085184"/>
            <a:ext cx="115200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řešení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Šipka doprava 5">
            <a:hlinkClick r:id="rId4" action="ppaction://hlinksldjump"/>
          </p:cNvPr>
          <p:cNvSpPr/>
          <p:nvPr/>
        </p:nvSpPr>
        <p:spPr>
          <a:xfrm>
            <a:off x="6804248" y="5949280"/>
            <a:ext cx="1152000" cy="64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konec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Paralelní spojení rezistorů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2483768" y="1412776"/>
          <a:ext cx="4176464" cy="5031411"/>
        </p:xfrm>
        <a:graphic>
          <a:graphicData uri="http://schemas.openxmlformats.org/presentationml/2006/ole">
            <p:oleObj spid="_x0000_s24579" name="Rovnice" r:id="rId3" imgW="1117600" imgH="1346200" progId="Equation.3">
              <p:embed/>
            </p:oleObj>
          </a:graphicData>
        </a:graphic>
      </p:graphicFrame>
      <p:sp>
        <p:nvSpPr>
          <p:cNvPr id="5" name="Šipka doleva 4">
            <a:hlinkClick r:id="rId4" action="ppaction://hlinksldjump"/>
          </p:cNvPr>
          <p:cNvSpPr/>
          <p:nvPr/>
        </p:nvSpPr>
        <p:spPr>
          <a:xfrm>
            <a:off x="611560" y="5949280"/>
            <a:ext cx="1152128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Šipka doprava 5">
            <a:hlinkClick r:id="rId5" action="ppaction://hlinksldjump"/>
          </p:cNvPr>
          <p:cNvSpPr/>
          <p:nvPr/>
        </p:nvSpPr>
        <p:spPr>
          <a:xfrm>
            <a:off x="7164288" y="6021288"/>
            <a:ext cx="1152000" cy="64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konec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Paralelní spojení rezistorů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Šipka doleva 3">
            <a:hlinkClick r:id="rId3" action="ppaction://hlinksldjump"/>
          </p:cNvPr>
          <p:cNvSpPr/>
          <p:nvPr/>
        </p:nvSpPr>
        <p:spPr>
          <a:xfrm>
            <a:off x="611560" y="5949280"/>
            <a:ext cx="1152128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zpět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idx="1"/>
          </p:nvPr>
        </p:nvGraphicFramePr>
        <p:xfrm>
          <a:off x="1600200" y="3097213"/>
          <a:ext cx="6096000" cy="1439862"/>
        </p:xfrm>
        <a:graphic>
          <a:graphicData uri="http://schemas.openxmlformats.org/presentationml/2006/ole">
            <p:oleObj spid="_x0000_s25605" name="Rovnice" r:id="rId4" imgW="391303" imgH="739129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5606" name="Rovnice" r:id="rId5" imgW="391303" imgH="739129" progId="Equation.3">
              <p:embed/>
            </p:oleObj>
          </a:graphicData>
        </a:graphic>
      </p:graphicFrame>
      <p:graphicFrame>
        <p:nvGraphicFramePr>
          <p:cNvPr id="25604" name="Zástupný symbol pro obsah 3"/>
          <p:cNvGraphicFramePr>
            <a:graphicFrameLocks noChangeAspect="1"/>
          </p:cNvGraphicFramePr>
          <p:nvPr/>
        </p:nvGraphicFramePr>
        <p:xfrm>
          <a:off x="1259632" y="1268760"/>
          <a:ext cx="6987877" cy="4601950"/>
        </p:xfrm>
        <a:graphic>
          <a:graphicData uri="http://schemas.openxmlformats.org/presentationml/2006/ole">
            <p:oleObj spid="_x0000_s25607" name="Rovnice" r:id="rId6" imgW="2044700" imgH="1346200" progId="Equation.3">
              <p:embed/>
            </p:oleObj>
          </a:graphicData>
        </a:graphic>
      </p:graphicFrame>
      <p:sp>
        <p:nvSpPr>
          <p:cNvPr id="10" name="Šipka doprava 9"/>
          <p:cNvSpPr/>
          <p:nvPr/>
        </p:nvSpPr>
        <p:spPr>
          <a:xfrm>
            <a:off x="7164288" y="6021288"/>
            <a:ext cx="1152000" cy="64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konec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+mj-lt"/>
              </a:rPr>
              <a:t>Použité zdroje</a:t>
            </a:r>
            <a:endParaRPr lang="cs-CZ" dirty="0">
              <a:latin typeface="+mj-lt"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>
              <a:latin typeface="Franklin Gothic Book" pitchFamily="34" charset="0"/>
            </a:endParaRPr>
          </a:p>
          <a:p>
            <a:pPr eaLnBrk="1" hangingPunct="1"/>
            <a:endParaRPr lang="cs-CZ" smtClean="0">
              <a:latin typeface="Franklin Gothic Book" pitchFamily="34" charset="0"/>
            </a:endParaRPr>
          </a:p>
          <a:p>
            <a:pPr eaLnBrk="1" hangingPunct="1"/>
            <a:endParaRPr lang="cs-CZ" smtClean="0">
              <a:latin typeface="Franklin Gothic Book" pitchFamily="34" charset="0"/>
            </a:endParaRPr>
          </a:p>
          <a:p>
            <a:pPr eaLnBrk="1" hangingPunct="1"/>
            <a:endParaRPr lang="cs-CZ" smtClean="0">
              <a:latin typeface="Franklin Gothic Book" pitchFamily="34" charset="0"/>
            </a:endParaRPr>
          </a:p>
          <a:p>
            <a:pPr eaLnBrk="1" hangingPunct="1"/>
            <a:endParaRPr lang="cs-CZ" smtClean="0">
              <a:latin typeface="Franklin Gothic Book" pitchFamily="34" charset="0"/>
            </a:endParaRPr>
          </a:p>
          <a:p>
            <a:pPr eaLnBrk="1" hangingPunct="1"/>
            <a:endParaRPr lang="cs-CZ" smtClean="0">
              <a:latin typeface="Franklin Gothic Book" pitchFamily="34" charset="0"/>
            </a:endParaRPr>
          </a:p>
          <a:p>
            <a:pPr eaLnBrk="1" hangingPunct="1"/>
            <a:endParaRPr lang="cs-CZ" smtClean="0">
              <a:latin typeface="Franklin Gothic Book" pitchFamily="34" charset="0"/>
            </a:endParaRPr>
          </a:p>
          <a:p>
            <a:pPr eaLnBrk="1" hangingPunct="1"/>
            <a:endParaRPr lang="cs-CZ" smtClean="0">
              <a:latin typeface="Franklin Gothic Book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5925" y="6180138"/>
            <a:ext cx="8281988" cy="576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Autorem materiálu a všech jeho částí, není-li uvedeno jinak, je Mgr</a:t>
            </a:r>
            <a:r>
              <a:rPr lang="cs-CZ" sz="14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Iva Štrbíková </a:t>
            </a:r>
            <a:endParaRPr lang="cs-CZ" sz="1400" i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Financováno z ESF a státního rozpočtu ČR. </a:t>
            </a:r>
            <a:endParaRPr lang="cs-CZ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45" name="Obdélník 4"/>
          <p:cNvSpPr>
            <a:spLocks noChangeArrowheads="1"/>
          </p:cNvSpPr>
          <p:nvPr/>
        </p:nvSpPr>
        <p:spPr bwMode="auto">
          <a:xfrm>
            <a:off x="415925" y="1341438"/>
            <a:ext cx="6442075" cy="446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r>
              <a:rPr lang="cs-CZ" dirty="0">
                <a:latin typeface="Franklin Gothic Book" pitchFamily="34" charset="0"/>
              </a:rPr>
              <a:t> </a:t>
            </a:r>
            <a:r>
              <a:rPr lang="cs-CZ" sz="2400" dirty="0">
                <a:latin typeface="Franklin Gothic Book" pitchFamily="34" charset="0"/>
              </a:rPr>
              <a:t>Veškeré použité obrázky (kliparty) pocházejí ze        sady Microsoft Office 2010</a:t>
            </a:r>
            <a:r>
              <a:rPr lang="cs-CZ" sz="2400" dirty="0" smtClean="0">
                <a:latin typeface="Franklin Gothic Book" pitchFamily="34" charset="0"/>
              </a:rPr>
              <a:t>.</a:t>
            </a:r>
          </a:p>
          <a:p>
            <a:endParaRPr lang="cs-CZ" sz="2400" dirty="0" smtClean="0">
              <a:latin typeface="Franklin Gothic Book" pitchFamily="34" charset="0"/>
            </a:endParaRPr>
          </a:p>
          <a:p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dmaster.wz.cz</a:t>
            </a:r>
            <a:r>
              <a:rPr lang="cs-CZ" sz="2400" dirty="0" smtClean="0">
                <a:hlinkClick r:id="rId3"/>
              </a:rPr>
              <a:t>/teorie/</a:t>
            </a:r>
            <a:r>
              <a:rPr lang="cs-CZ" sz="2400" dirty="0" err="1" smtClean="0">
                <a:hlinkClick r:id="rId3"/>
              </a:rPr>
              <a:t>spojovani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spojovani.htm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http://elektross.gjn.cz/sesit/sesit2.html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http://fyzika.</a:t>
            </a:r>
            <a:r>
              <a:rPr lang="cs-CZ" sz="2400" dirty="0" err="1" smtClean="0">
                <a:hlinkClick r:id="rId5"/>
              </a:rPr>
              <a:t>jreichl.com</a:t>
            </a:r>
            <a:r>
              <a:rPr lang="cs-CZ" sz="2400" dirty="0" smtClean="0">
                <a:hlinkClick r:id="rId5"/>
              </a:rPr>
              <a:t>/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>
                <a:latin typeface="Franklin Gothic Book" pitchFamily="34" charset="0"/>
              </a:rPr>
              <a:t>Doc.RNDr</a:t>
            </a:r>
            <a:r>
              <a:rPr lang="cs-CZ" sz="2400" dirty="0" smtClean="0">
                <a:latin typeface="Franklin Gothic Book" pitchFamily="34" charset="0"/>
              </a:rPr>
              <a:t>. Oldřich </a:t>
            </a:r>
            <a:r>
              <a:rPr lang="cs-CZ" sz="2400" dirty="0" err="1" smtClean="0">
                <a:latin typeface="Franklin Gothic Book" pitchFamily="34" charset="0"/>
              </a:rPr>
              <a:t>Lepil</a:t>
            </a:r>
            <a:r>
              <a:rPr lang="cs-CZ" sz="2400" dirty="0" smtClean="0">
                <a:latin typeface="Franklin Gothic Book" pitchFamily="34" charset="0"/>
              </a:rPr>
              <a:t>.Fyzika pro gymnázia Elektřina a magnetismus.5. vydání.</a:t>
            </a:r>
            <a:r>
              <a:rPr lang="cs-CZ" sz="2400" dirty="0" err="1" smtClean="0">
                <a:latin typeface="Franklin Gothic Book" pitchFamily="34" charset="0"/>
              </a:rPr>
              <a:t>nakl</a:t>
            </a:r>
            <a:r>
              <a:rPr lang="cs-CZ" sz="2400" dirty="0" smtClean="0">
                <a:latin typeface="Franklin Gothic Book" pitchFamily="34" charset="0"/>
              </a:rPr>
              <a:t>. Prometheus.2000.ISBN 80-7196-202-3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>
              <a:latin typeface="Franklin Gothic Book" pitchFamily="34" charset="0"/>
            </a:endParaRPr>
          </a:p>
          <a:p>
            <a:endParaRPr lang="cs-CZ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1800" y="333375"/>
            <a:ext cx="82804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800" cap="none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Výukový materiál</a:t>
            </a:r>
            <a:endParaRPr lang="cs-CZ" sz="4800" cap="none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800" y="1628775"/>
            <a:ext cx="8280400" cy="487362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Číslo projektu: 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CZ.1.07/1.5.00/34.0093</a:t>
            </a:r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Šablona: 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III/2 Inovace a zkvalitnění výuky prostřednictvím ICT</a:t>
            </a:r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Sada: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		</a:t>
            </a:r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Číslo materiálu: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VY_32_INOVACE_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cs-CZ" dirty="0" smtClean="0">
              <a:latin typeface="Franklin Gothic Book" pitchFamily="34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cs-CZ" dirty="0" smtClean="0">
              <a:latin typeface="Franklin Gothic Book" pitchFamily="34" charset="0"/>
            </a:endParaRPr>
          </a:p>
        </p:txBody>
      </p:sp>
      <p:pic>
        <p:nvPicPr>
          <p:cNvPr id="8196" name="Picture 2" descr="http://7zs.wz.cz/opvk%20velke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795838"/>
            <a:ext cx="5867400" cy="1457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1327150"/>
            <a:ext cx="8280400" cy="19812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ct val="140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Předmět: Fyzika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eaLnBrk="1" hangingPunct="1">
              <a:lnSpc>
                <a:spcPct val="140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Ročník: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marL="0" indent="0" eaLnBrk="1" hangingPunct="1">
              <a:lnSpc>
                <a:spcPct val="140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Jméno autora:  Mgr. Iva Štrbíková </a:t>
            </a:r>
            <a:endParaRPr lang="cs-CZ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40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Škola: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VOŠ a SPŠ Šumperk, Gen. Krátkého 1</a:t>
            </a:r>
            <a:endParaRPr lang="cs-CZ" sz="2000" b="1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cs-CZ" sz="2000" b="1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GB" sz="20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cs-CZ" sz="2000" dirty="0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288" y="6143625"/>
            <a:ext cx="8280400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Autorem materiálu a všech jeho částí, není-li uvedeno jinak, je Mgr. </a:t>
            </a:r>
            <a:r>
              <a:rPr lang="cs-CZ" sz="14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Iva Štrbíková</a:t>
            </a:r>
            <a:endParaRPr lang="cs-CZ" sz="1400" i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Financováno z ESF a státního rozpočtu ČR. </a:t>
            </a:r>
            <a:endParaRPr lang="cs-CZ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TextovéPole 4"/>
          <p:cNvSpPr txBox="1">
            <a:spLocks noChangeArrowheads="1"/>
          </p:cNvSpPr>
          <p:nvPr/>
        </p:nvSpPr>
        <p:spPr bwMode="auto">
          <a:xfrm>
            <a:off x="395288" y="3308350"/>
            <a:ext cx="835025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Anotace </a:t>
            </a: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V prezentaci je vysvětleno spojování rezistorů a odvození výsledného odporu rezistorů.</a:t>
            </a:r>
            <a:endParaRPr lang="cs-CZ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Klíčová slova</a:t>
            </a: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rezistor, napětí, proud, náboj, sériové zapojení, paralelní zapojení.</a:t>
            </a:r>
            <a:endParaRPr lang="cs-CZ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Franklin Gothic Book" pitchFamily="34" charset="0"/>
            </a:endParaRPr>
          </a:p>
        </p:txBody>
      </p:sp>
      <p:pic>
        <p:nvPicPr>
          <p:cNvPr id="9221" name="Nadpis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328613"/>
            <a:ext cx="83026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cs-CZ" dirty="0" smtClean="0">
                <a:solidFill>
                  <a:schemeClr val="tx1"/>
                </a:solidFill>
              </a:rPr>
              <a:t>SPŠ-FYZ-7-III/2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</a:t>
            </a:r>
            <a:r>
              <a:rPr lang="cs-CZ" dirty="0" smtClean="0"/>
              <a:t> rezistorů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Elektrotechnická zařízení se skládají z velkého počtu zdrojů, rezistorů a dalších součástek, které jsou spojeny do složitějších obvodů – </a:t>
            </a:r>
            <a:r>
              <a:rPr lang="cs-CZ" b="1" dirty="0" smtClean="0">
                <a:solidFill>
                  <a:schemeClr val="tx1"/>
                </a:solidFill>
              </a:rPr>
              <a:t>elektrických sítí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Základem pro řešení sítí jsou základní obvody – </a:t>
            </a:r>
            <a:r>
              <a:rPr lang="cs-CZ" b="1" dirty="0" smtClean="0">
                <a:solidFill>
                  <a:schemeClr val="tx1"/>
                </a:solidFill>
              </a:rPr>
              <a:t>sériové </a:t>
            </a:r>
            <a:r>
              <a:rPr lang="cs-CZ" dirty="0" smtClean="0">
                <a:solidFill>
                  <a:schemeClr val="tx1"/>
                </a:solidFill>
              </a:rPr>
              <a:t>a</a:t>
            </a:r>
            <a:r>
              <a:rPr lang="cs-CZ" b="1" dirty="0" smtClean="0">
                <a:solidFill>
                  <a:schemeClr val="tx1"/>
                </a:solidFill>
              </a:rPr>
              <a:t> paralelní </a:t>
            </a:r>
            <a:r>
              <a:rPr lang="cs-CZ" dirty="0" smtClean="0">
                <a:solidFill>
                  <a:schemeClr val="tx1"/>
                </a:solidFill>
              </a:rPr>
              <a:t>zapojení rezistorů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dmaster.wz.cz/teorie/spojovani/rs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941168"/>
            <a:ext cx="3240360" cy="1080120"/>
          </a:xfrm>
          <a:prstGeom prst="rect">
            <a:avLst/>
          </a:prstGeom>
          <a:noFill/>
        </p:spPr>
      </p:pic>
      <p:pic>
        <p:nvPicPr>
          <p:cNvPr id="1028" name="Picture 4" descr="http://www.dmaster.wz.cz/teorie/spojovani/rp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581128"/>
            <a:ext cx="1944216" cy="1705453"/>
          </a:xfrm>
          <a:prstGeom prst="rect">
            <a:avLst/>
          </a:prstGeom>
          <a:noFill/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987824" y="1556792"/>
            <a:ext cx="1655763" cy="1439862"/>
          </a:xfrm>
          <a:prstGeom prst="line">
            <a:avLst/>
          </a:prstGeom>
          <a:noFill/>
          <a:ln w="34925" cmpd="sng">
            <a:solidFill>
              <a:schemeClr val="tx1"/>
            </a:solidFill>
            <a:round/>
            <a:headEnd type="none" w="lg" len="med"/>
            <a:tailEnd type="triangle" w="lg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644008" y="1556792"/>
            <a:ext cx="1728787" cy="1368425"/>
          </a:xfrm>
          <a:prstGeom prst="line">
            <a:avLst/>
          </a:prstGeom>
          <a:noFill/>
          <a:ln w="34925" cmpd="sng">
            <a:solidFill>
              <a:schemeClr val="tx1"/>
            </a:solidFill>
            <a:round/>
            <a:headEnd type="none" w="lg" len="med"/>
            <a:tailEnd type="triangle" w="lg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95536" y="3140968"/>
            <a:ext cx="403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Sériové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(za sebou)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4716016" y="3068960"/>
            <a:ext cx="4038600" cy="198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Paralelní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(vedle sebe)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Sériové spojení rezistorů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467544" y="3861048"/>
            <a:ext cx="8229600" cy="1440160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Rezistory prochází stejný proud, součet napětí je roven napětí zdroje. Odpor spojovacích vodičů zanedbáváme.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059832" y="6021288"/>
          <a:ext cx="3096344" cy="705496"/>
        </p:xfrm>
        <a:graphic>
          <a:graphicData uri="http://schemas.openxmlformats.org/presentationml/2006/ole">
            <p:oleObj spid="_x0000_s21509" name="Rovnice" r:id="rId3" imgW="1002865" imgH="228501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899592" y="5301208"/>
          <a:ext cx="4984554" cy="504056"/>
        </p:xfrm>
        <a:graphic>
          <a:graphicData uri="http://schemas.openxmlformats.org/presentationml/2006/ole">
            <p:oleObj spid="_x0000_s21510" name="Rovnice" r:id="rId4" imgW="2260600" imgH="2286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5940152" y="5301208"/>
          <a:ext cx="2716302" cy="504056"/>
        </p:xfrm>
        <a:graphic>
          <a:graphicData uri="http://schemas.openxmlformats.org/presentationml/2006/ole">
            <p:oleObj spid="_x0000_s21511" name="Rovnice" r:id="rId5" imgW="1231366" imgH="228501" progId="Equation.3">
              <p:embed/>
            </p:oleObj>
          </a:graphicData>
        </a:graphic>
      </p:graphicFrame>
      <p:pic>
        <p:nvPicPr>
          <p:cNvPr id="21513" name="Picture 9" descr="http://mog.wz.cz/fyzika/2rocnik/kap410_soubory/image001.jpg"/>
          <p:cNvPicPr>
            <a:picLocks noChangeAspect="1" noChangeArrowheads="1"/>
          </p:cNvPicPr>
          <p:nvPr/>
        </p:nvPicPr>
        <p:blipFill>
          <a:blip r:embed="rId6" cstate="print">
            <a:lum contrast="10000"/>
          </a:blip>
          <a:srcRect r="41887"/>
          <a:stretch>
            <a:fillRect/>
          </a:stretch>
        </p:blipFill>
        <p:spPr bwMode="auto">
          <a:xfrm>
            <a:off x="1979712" y="1556792"/>
            <a:ext cx="5544616" cy="18722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subSp spid="_x0000_s2151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subSp spid="_x0000_s2151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subSp spid="_x0000_s2150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tx1"/>
                </a:solidFill>
              </a:rPr>
              <a:t>Celkové napětí se rozdělí v poměru jednotlivých odporů: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i="1" u="sng" dirty="0" smtClean="0">
                <a:solidFill>
                  <a:schemeClr val="tx1"/>
                </a:solidFill>
              </a:rPr>
              <a:t>Užití</a:t>
            </a:r>
            <a:r>
              <a:rPr lang="cs-CZ" dirty="0" smtClean="0">
                <a:solidFill>
                  <a:schemeClr val="tx1"/>
                </a:solidFill>
              </a:rPr>
              <a:t>:  tam, kde potřebujeme dosáhnout velkého odporu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Sériové spojení rezistorů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115616" y="3284984"/>
          <a:ext cx="6769100" cy="830262"/>
        </p:xfrm>
        <a:graphic>
          <a:graphicData uri="http://schemas.openxmlformats.org/presentationml/2006/ole">
            <p:oleObj spid="_x0000_s20483" name="Rovnice" r:id="rId3" imgW="44796148" imgH="547695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Paralelní spojení rezistorů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004048" y="1412776"/>
            <a:ext cx="388843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Napětí na rezistorech je stejné, celkový proud je roven součtu proudů procházejících jednotlivými rezistory (každý z vodivostních elektronů projde jen jedním z rezistorů.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61938" y="4292600"/>
          <a:ext cx="4572000" cy="1001713"/>
        </p:xfrm>
        <a:graphic>
          <a:graphicData uri="http://schemas.openxmlformats.org/presentationml/2006/ole">
            <p:oleObj spid="_x0000_s22533" name="Rovnice" r:id="rId3" imgW="47234524" imgH="10353572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220072" y="5373216"/>
          <a:ext cx="3284538" cy="1268413"/>
        </p:xfrm>
        <a:graphic>
          <a:graphicData uri="http://schemas.openxmlformats.org/presentationml/2006/ole">
            <p:oleObj spid="_x0000_s22534" name="Rovnice" r:id="rId4" imgW="26812957" imgH="10353572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67544" y="5445223"/>
          <a:ext cx="3638300" cy="1152129"/>
        </p:xfrm>
        <a:graphic>
          <a:graphicData uri="http://schemas.openxmlformats.org/presentationml/2006/ole">
            <p:oleObj spid="_x0000_s22535" name="Rovnice" r:id="rId5" imgW="1524000" imgH="482600" progId="Equation.3">
              <p:embed/>
            </p:oleObj>
          </a:graphicData>
        </a:graphic>
      </p:graphicFrame>
      <p:pic>
        <p:nvPicPr>
          <p:cNvPr id="22537" name="Picture 9" descr="http://mog.wz.cz/fyzika/2rocnik/kap410_soubory/image003.jpg"/>
          <p:cNvPicPr>
            <a:picLocks noChangeAspect="1" noChangeArrowheads="1"/>
          </p:cNvPicPr>
          <p:nvPr/>
        </p:nvPicPr>
        <p:blipFill>
          <a:blip r:embed="rId6" cstate="print">
            <a:lum contrast="20000"/>
          </a:blip>
          <a:srcRect r="41201"/>
          <a:stretch>
            <a:fillRect/>
          </a:stretch>
        </p:blipFill>
        <p:spPr bwMode="auto">
          <a:xfrm>
            <a:off x="251520" y="1556792"/>
            <a:ext cx="4536504" cy="26289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subSp spid="_x0000_s225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subSp spid="_x0000_s2253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subSp spid="_x0000_s2253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_Cest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359</TotalTime>
  <Words>328</Words>
  <Application>Microsoft Office PowerPoint</Application>
  <PresentationFormat>Předvádění na obrazovce (4:3)</PresentationFormat>
  <Paragraphs>88</Paragraphs>
  <Slides>14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1_Cesta</vt:lpstr>
      <vt:lpstr>Rovnice</vt:lpstr>
      <vt:lpstr>Snímek 1</vt:lpstr>
      <vt:lpstr>Výukový materiál</vt:lpstr>
      <vt:lpstr>Snímek 3</vt:lpstr>
      <vt:lpstr>Spojování rezistorů</vt:lpstr>
      <vt:lpstr>Spojování rezistorů</vt:lpstr>
      <vt:lpstr>Spojování rezistorů</vt:lpstr>
      <vt:lpstr>Sériové spojení rezistorů</vt:lpstr>
      <vt:lpstr>Sériové spojení rezistorů</vt:lpstr>
      <vt:lpstr>Paralelní spojení rezistorů</vt:lpstr>
      <vt:lpstr>Paralelní spojení rezistorů</vt:lpstr>
      <vt:lpstr>Paralelní spojení rezistorů</vt:lpstr>
      <vt:lpstr>Paralelní spojení rezistorů</vt:lpstr>
      <vt:lpstr>Paralelní spojení rezistorů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Iva Štrbíková</cp:lastModifiedBy>
  <cp:revision>47</cp:revision>
  <dcterms:created xsi:type="dcterms:W3CDTF">2011-04-17T19:50:20Z</dcterms:created>
  <dcterms:modified xsi:type="dcterms:W3CDTF">2015-01-18T13:35:01Z</dcterms:modified>
</cp:coreProperties>
</file>