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65"/>
  </p:notesMasterIdLst>
  <p:sldIdLst>
    <p:sldId id="256" r:id="rId2"/>
    <p:sldId id="326" r:id="rId3"/>
    <p:sldId id="327" r:id="rId4"/>
    <p:sldId id="329" r:id="rId5"/>
    <p:sldId id="331" r:id="rId6"/>
    <p:sldId id="332" r:id="rId7"/>
    <p:sldId id="333" r:id="rId8"/>
    <p:sldId id="257" r:id="rId9"/>
    <p:sldId id="261" r:id="rId10"/>
    <p:sldId id="263" r:id="rId11"/>
    <p:sldId id="264" r:id="rId12"/>
    <p:sldId id="361" r:id="rId13"/>
    <p:sldId id="269" r:id="rId14"/>
    <p:sldId id="270" r:id="rId15"/>
    <p:sldId id="272" r:id="rId16"/>
    <p:sldId id="273" r:id="rId17"/>
    <p:sldId id="275" r:id="rId18"/>
    <p:sldId id="278" r:id="rId19"/>
    <p:sldId id="279" r:id="rId20"/>
    <p:sldId id="281" r:id="rId21"/>
    <p:sldId id="282" r:id="rId22"/>
    <p:sldId id="284" r:id="rId23"/>
    <p:sldId id="285" r:id="rId24"/>
    <p:sldId id="288" r:id="rId25"/>
    <p:sldId id="290" r:id="rId26"/>
    <p:sldId id="291" r:id="rId27"/>
    <p:sldId id="293" r:id="rId28"/>
    <p:sldId id="296" r:id="rId29"/>
    <p:sldId id="297" r:id="rId30"/>
    <p:sldId id="300" r:id="rId31"/>
    <p:sldId id="302" r:id="rId32"/>
    <p:sldId id="305" r:id="rId33"/>
    <p:sldId id="307" r:id="rId34"/>
    <p:sldId id="308" r:id="rId35"/>
    <p:sldId id="310" r:id="rId36"/>
    <p:sldId id="311" r:id="rId37"/>
    <p:sldId id="313" r:id="rId38"/>
    <p:sldId id="318" r:id="rId39"/>
    <p:sldId id="319" r:id="rId40"/>
    <p:sldId id="321" r:id="rId41"/>
    <p:sldId id="323" r:id="rId42"/>
    <p:sldId id="324" r:id="rId43"/>
    <p:sldId id="334" r:id="rId44"/>
    <p:sldId id="335" r:id="rId45"/>
    <p:sldId id="336" r:id="rId46"/>
    <p:sldId id="337" r:id="rId47"/>
    <p:sldId id="338" r:id="rId48"/>
    <p:sldId id="339" r:id="rId49"/>
    <p:sldId id="340" r:id="rId50"/>
    <p:sldId id="342" r:id="rId51"/>
    <p:sldId id="343" r:id="rId52"/>
    <p:sldId id="345" r:id="rId53"/>
    <p:sldId id="344" r:id="rId54"/>
    <p:sldId id="346" r:id="rId55"/>
    <p:sldId id="347" r:id="rId56"/>
    <p:sldId id="354" r:id="rId57"/>
    <p:sldId id="348" r:id="rId58"/>
    <p:sldId id="350" r:id="rId59"/>
    <p:sldId id="352" r:id="rId60"/>
    <p:sldId id="353" r:id="rId61"/>
    <p:sldId id="355" r:id="rId62"/>
    <p:sldId id="360" r:id="rId63"/>
    <p:sldId id="357" r:id="rId64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26" autoAdjust="0"/>
    <p:restoredTop sz="94660"/>
  </p:normalViewPr>
  <p:slideViewPr>
    <p:cSldViewPr>
      <p:cViewPr varScale="1">
        <p:scale>
          <a:sx n="83" d="100"/>
          <a:sy n="83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43438D7-C1C7-43BF-B0FC-58C18EBC18B1}" type="datetimeFigureOut">
              <a:rPr lang="cs-CZ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A7CA6B-040F-4544-ABAD-E489A3B35E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  <p:sp>
        <p:nvSpPr>
          <p:cNvPr id="57348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5D6CCB1-FEDF-45CB-A42A-29D4DEAC9924}" type="slidenum">
              <a:rPr lang="cs-CZ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</a:t>
            </a:r>
          </a:p>
          <a:p>
            <a:r>
              <a:rPr lang="cs-CZ" dirty="0" smtClean="0"/>
              <a:t>http://www.</a:t>
            </a:r>
            <a:r>
              <a:rPr lang="cs-CZ" dirty="0" err="1" smtClean="0"/>
              <a:t>yorku.ca</a:t>
            </a:r>
            <a:r>
              <a:rPr lang="cs-CZ" dirty="0" smtClean="0"/>
              <a:t>/</a:t>
            </a:r>
            <a:r>
              <a:rPr lang="cs-CZ" dirty="0" err="1" smtClean="0"/>
              <a:t>earmstro</a:t>
            </a:r>
            <a:r>
              <a:rPr lang="cs-CZ" dirty="0" smtClean="0"/>
              <a:t>/</a:t>
            </a:r>
            <a:r>
              <a:rPr lang="cs-CZ" dirty="0" err="1" smtClean="0"/>
              <a:t>journey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pharynx.jpeg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29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http://salerno.uni-muenster.de/data/bl/sobotta/pics_big/0938.jpg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34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http://static.</a:t>
            </a:r>
            <a:r>
              <a:rPr lang="cs-CZ" dirty="0" err="1" smtClean="0"/>
              <a:t>framar.bg</a:t>
            </a:r>
            <a:r>
              <a:rPr lang="cs-CZ" dirty="0" smtClean="0"/>
              <a:t>/</a:t>
            </a:r>
            <a:r>
              <a:rPr lang="cs-CZ" dirty="0" err="1" smtClean="0"/>
              <a:t>snimki</a:t>
            </a:r>
            <a:r>
              <a:rPr lang="cs-CZ" dirty="0" smtClean="0"/>
              <a:t>/</a:t>
            </a:r>
            <a:r>
              <a:rPr lang="cs-CZ" dirty="0" err="1" smtClean="0"/>
              <a:t>zabolyavaniya</a:t>
            </a:r>
            <a:r>
              <a:rPr lang="cs-CZ" dirty="0" smtClean="0"/>
              <a:t>/</a:t>
            </a:r>
            <a:r>
              <a:rPr lang="cs-CZ" dirty="0" err="1" smtClean="0"/>
              <a:t>bolki</a:t>
            </a:r>
            <a:r>
              <a:rPr lang="cs-CZ" dirty="0" smtClean="0"/>
              <a:t>-v-</a:t>
            </a:r>
            <a:r>
              <a:rPr lang="cs-CZ" dirty="0" err="1" smtClean="0"/>
              <a:t>korema.jpg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http://www.latinsky.</a:t>
            </a:r>
            <a:r>
              <a:rPr lang="cs-CZ" dirty="0" err="1" smtClean="0"/>
              <a:t>estranky.cz</a:t>
            </a:r>
            <a:r>
              <a:rPr lang="cs-CZ" dirty="0" smtClean="0"/>
              <a:t>/</a:t>
            </a:r>
            <a:r>
              <a:rPr lang="cs-CZ" dirty="0" err="1" smtClean="0"/>
              <a:t>img</a:t>
            </a:r>
            <a:r>
              <a:rPr lang="cs-CZ" dirty="0" smtClean="0"/>
              <a:t>/</a:t>
            </a:r>
            <a:r>
              <a:rPr lang="cs-CZ" dirty="0" err="1" smtClean="0"/>
              <a:t>original</a:t>
            </a:r>
            <a:r>
              <a:rPr lang="cs-CZ" dirty="0" smtClean="0"/>
              <a:t>/313/</a:t>
            </a:r>
            <a:r>
              <a:rPr lang="cs-CZ" dirty="0" err="1" smtClean="0"/>
              <a:t>tenke</a:t>
            </a:r>
            <a:r>
              <a:rPr lang="cs-CZ" dirty="0" smtClean="0"/>
              <a:t>-</a:t>
            </a:r>
            <a:r>
              <a:rPr lang="cs-CZ" dirty="0" err="1" smtClean="0"/>
              <a:t>strevo.png.jpg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39</a:t>
            </a:fld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</a:t>
            </a:r>
            <a:r>
              <a:rPr lang="cs-CZ" baseline="0" dirty="0" smtClean="0"/>
              <a:t> http://files.ivana-sukalova.webnode.cz/200000318-ecd8fedc1c/klky_tenkeho_streva2.jpg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42</a:t>
            </a:fld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</a:t>
            </a:r>
            <a:r>
              <a:rPr lang="cs-CZ" baseline="0" dirty="0" smtClean="0"/>
              <a:t> http://www.latinsky.</a:t>
            </a:r>
            <a:r>
              <a:rPr lang="cs-CZ" baseline="0" dirty="0" err="1" smtClean="0"/>
              <a:t>estranky.cz</a:t>
            </a:r>
            <a:r>
              <a:rPr lang="cs-CZ" baseline="0" dirty="0" smtClean="0"/>
              <a:t>/</a:t>
            </a:r>
            <a:r>
              <a:rPr lang="cs-CZ" baseline="0" dirty="0" err="1" smtClean="0"/>
              <a:t>img</a:t>
            </a:r>
            <a:r>
              <a:rPr lang="cs-CZ" baseline="0" dirty="0" smtClean="0"/>
              <a:t>/</a:t>
            </a:r>
            <a:r>
              <a:rPr lang="cs-CZ" baseline="0" dirty="0" err="1" smtClean="0"/>
              <a:t>original</a:t>
            </a:r>
            <a:r>
              <a:rPr lang="cs-CZ" baseline="0" dirty="0" smtClean="0"/>
              <a:t>/315/</a:t>
            </a:r>
            <a:r>
              <a:rPr lang="cs-CZ" baseline="0" dirty="0" err="1" smtClean="0"/>
              <a:t>dvanactnik</a:t>
            </a:r>
            <a:r>
              <a:rPr lang="cs-CZ" baseline="0" dirty="0" smtClean="0"/>
              <a:t>-slinivka.</a:t>
            </a:r>
            <a:r>
              <a:rPr lang="cs-CZ" baseline="0" dirty="0" err="1" smtClean="0"/>
              <a:t>png.jpg</a:t>
            </a:r>
            <a:endParaRPr lang="cs-CZ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44</a:t>
            </a:fld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http://1.bp.blogspot.com/-MnutHIdiiv4/UMhuj1A_</a:t>
            </a:r>
            <a:r>
              <a:rPr lang="cs-CZ" dirty="0" err="1" smtClean="0"/>
              <a:t>pHI</a:t>
            </a:r>
            <a:r>
              <a:rPr lang="cs-CZ" dirty="0" smtClean="0"/>
              <a:t>/</a:t>
            </a:r>
            <a:r>
              <a:rPr lang="cs-CZ" dirty="0" err="1" smtClean="0"/>
              <a:t>AAAAAAAAACw</a:t>
            </a:r>
            <a:r>
              <a:rPr lang="cs-CZ" dirty="0" smtClean="0"/>
              <a:t>/_im0mMLSSjI/s1600/Picture3.jpg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46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http://altmedsigma.com/img/Intestinum_crassum.png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48</a:t>
            </a:fld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http://www.</a:t>
            </a:r>
            <a:r>
              <a:rPr lang="cs-CZ" dirty="0" err="1" smtClean="0"/>
              <a:t>anatomynow.com</a:t>
            </a:r>
            <a:r>
              <a:rPr lang="cs-CZ" dirty="0" smtClean="0"/>
              <a:t>/</a:t>
            </a:r>
            <a:r>
              <a:rPr lang="cs-CZ" dirty="0" err="1" smtClean="0"/>
              <a:t>filebin</a:t>
            </a:r>
            <a:r>
              <a:rPr lang="cs-CZ" dirty="0" smtClean="0"/>
              <a:t>/</a:t>
            </a:r>
            <a:r>
              <a:rPr lang="cs-CZ" dirty="0" err="1" smtClean="0"/>
              <a:t>supplier</a:t>
            </a:r>
            <a:r>
              <a:rPr lang="cs-CZ" dirty="0" smtClean="0"/>
              <a:t>_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gpi</a:t>
            </a:r>
            <a:r>
              <a:rPr lang="cs-CZ" dirty="0" smtClean="0"/>
              <a:t>/325px/3350_</a:t>
            </a:r>
            <a:r>
              <a:rPr lang="cs-CZ" dirty="0" err="1" smtClean="0"/>
              <a:t>Rectum</a:t>
            </a:r>
            <a:r>
              <a:rPr lang="cs-CZ" dirty="0" smtClean="0"/>
              <a:t>_</a:t>
            </a:r>
            <a:r>
              <a:rPr lang="cs-CZ" dirty="0" err="1" smtClean="0"/>
              <a:t>Card.jpg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Zdroj:http://static.</a:t>
            </a:r>
            <a:r>
              <a:rPr lang="cs-CZ" dirty="0" err="1" smtClean="0"/>
              <a:t>framar.bg</a:t>
            </a:r>
            <a:r>
              <a:rPr lang="cs-CZ" dirty="0" smtClean="0"/>
              <a:t>/</a:t>
            </a:r>
            <a:r>
              <a:rPr lang="cs-CZ" dirty="0" err="1" smtClean="0"/>
              <a:t>snimki</a:t>
            </a:r>
            <a:r>
              <a:rPr lang="cs-CZ" dirty="0" smtClean="0"/>
              <a:t>/</a:t>
            </a:r>
            <a:r>
              <a:rPr lang="cs-CZ" dirty="0" err="1" smtClean="0"/>
              <a:t>anatomiya</a:t>
            </a:r>
            <a:r>
              <a:rPr lang="cs-CZ" dirty="0" smtClean="0"/>
              <a:t>/hepar1.jpg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54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http://upload.wikimedia.org/wikipedia/commons/8/81/Digestive_system_simplified.svg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Zdroj: http://img3.wikia.nocookie.net/__cb20110617140932/</a:t>
            </a:r>
            <a:r>
              <a:rPr lang="cs-CZ" dirty="0" err="1" smtClean="0"/>
              <a:t>humanbiologi</a:t>
            </a:r>
            <a:r>
              <a:rPr lang="cs-CZ" dirty="0" smtClean="0"/>
              <a:t>/</a:t>
            </a:r>
            <a:r>
              <a:rPr lang="cs-CZ" dirty="0" err="1" smtClean="0"/>
              <a:t>da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/8/85/2419.jpg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56</a:t>
            </a:fld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http://obatkencingmanis.net/wp-content/uploads/2012/08/pankreas-300x250.jpg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60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http://obatkencingmanis.net/wp-content/uploads/2012/08/pankreas-300x250.jpg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62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 : http://www.</a:t>
            </a:r>
            <a:r>
              <a:rPr lang="cs-CZ" dirty="0" err="1" smtClean="0"/>
              <a:t>wikiskripta.eu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thumb</a:t>
            </a:r>
            <a:r>
              <a:rPr lang="cs-CZ" dirty="0" smtClean="0"/>
              <a:t>/0/08/</a:t>
            </a:r>
            <a:r>
              <a:rPr lang="cs-CZ" dirty="0" err="1" smtClean="0"/>
              <a:t>Layers</a:t>
            </a:r>
            <a:r>
              <a:rPr lang="cs-CZ" dirty="0" smtClean="0"/>
              <a:t>_</a:t>
            </a:r>
            <a:r>
              <a:rPr lang="cs-CZ" dirty="0" err="1" smtClean="0"/>
              <a:t>of</a:t>
            </a:r>
            <a:r>
              <a:rPr lang="cs-CZ" dirty="0" smtClean="0"/>
              <a:t>_</a:t>
            </a:r>
            <a:r>
              <a:rPr lang="cs-CZ" dirty="0" err="1" smtClean="0"/>
              <a:t>the</a:t>
            </a:r>
            <a:r>
              <a:rPr lang="cs-CZ" dirty="0" smtClean="0"/>
              <a:t>_</a:t>
            </a:r>
            <a:r>
              <a:rPr lang="cs-CZ" dirty="0" err="1" smtClean="0"/>
              <a:t>gastrointestinal</a:t>
            </a:r>
            <a:r>
              <a:rPr lang="cs-CZ" dirty="0" smtClean="0"/>
              <a:t>_</a:t>
            </a:r>
            <a:r>
              <a:rPr lang="cs-CZ" dirty="0" err="1" smtClean="0"/>
              <a:t>tract</a:t>
            </a:r>
            <a:r>
              <a:rPr lang="cs-CZ" dirty="0" smtClean="0"/>
              <a:t>_</a:t>
            </a:r>
            <a:r>
              <a:rPr lang="cs-CZ" dirty="0" err="1" smtClean="0"/>
              <a:t>cs.jpg</a:t>
            </a:r>
            <a:r>
              <a:rPr lang="cs-CZ" dirty="0" smtClean="0"/>
              <a:t>/350px-</a:t>
            </a:r>
            <a:r>
              <a:rPr lang="cs-CZ" dirty="0" err="1" smtClean="0"/>
              <a:t>Layers</a:t>
            </a:r>
            <a:r>
              <a:rPr lang="cs-CZ" dirty="0" smtClean="0"/>
              <a:t>_</a:t>
            </a:r>
            <a:r>
              <a:rPr lang="cs-CZ" dirty="0" err="1" smtClean="0"/>
              <a:t>of</a:t>
            </a:r>
            <a:r>
              <a:rPr lang="cs-CZ" dirty="0" smtClean="0"/>
              <a:t>_</a:t>
            </a:r>
            <a:r>
              <a:rPr lang="cs-CZ" dirty="0" err="1" smtClean="0"/>
              <a:t>the</a:t>
            </a:r>
            <a:r>
              <a:rPr lang="cs-CZ" dirty="0" smtClean="0"/>
              <a:t>_</a:t>
            </a:r>
            <a:r>
              <a:rPr lang="cs-CZ" dirty="0" err="1" smtClean="0"/>
              <a:t>gastrointestinal</a:t>
            </a:r>
            <a:r>
              <a:rPr lang="cs-CZ" dirty="0" smtClean="0"/>
              <a:t>_</a:t>
            </a:r>
            <a:r>
              <a:rPr lang="cs-CZ" dirty="0" err="1" smtClean="0"/>
              <a:t>tract</a:t>
            </a:r>
            <a:r>
              <a:rPr lang="cs-CZ" dirty="0" smtClean="0"/>
              <a:t>_</a:t>
            </a:r>
            <a:r>
              <a:rPr lang="cs-CZ" dirty="0" err="1" smtClean="0"/>
              <a:t>cs.jpg</a:t>
            </a:r>
            <a:endParaRPr lang="cs-CZ" dirty="0" smtClean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http://www.</a:t>
            </a:r>
            <a:r>
              <a:rPr lang="cs-CZ" dirty="0" err="1" smtClean="0"/>
              <a:t>artmedicacentrum.cz</a:t>
            </a:r>
            <a:r>
              <a:rPr lang="cs-CZ" dirty="0" smtClean="0"/>
              <a:t>/</a:t>
            </a:r>
            <a:r>
              <a:rPr lang="cs-CZ" dirty="0" err="1" smtClean="0"/>
              <a:t>images</a:t>
            </a:r>
            <a:r>
              <a:rPr lang="cs-CZ" dirty="0" smtClean="0"/>
              <a:t>/</a:t>
            </a:r>
            <a:r>
              <a:rPr lang="cs-CZ" dirty="0" err="1" smtClean="0"/>
              <a:t>clanky</a:t>
            </a:r>
            <a:r>
              <a:rPr lang="cs-CZ" dirty="0" smtClean="0"/>
              <a:t>/1/36/</a:t>
            </a:r>
            <a:r>
              <a:rPr lang="cs-CZ" dirty="0" err="1" smtClean="0"/>
              <a:t>klinicka</a:t>
            </a:r>
            <a:r>
              <a:rPr lang="cs-CZ" dirty="0" smtClean="0"/>
              <a:t>-anatomie-dutiny-</a:t>
            </a:r>
            <a:r>
              <a:rPr lang="cs-CZ" dirty="0" err="1" smtClean="0"/>
              <a:t>ustni</a:t>
            </a:r>
            <a:r>
              <a:rPr lang="cs-CZ" dirty="0" smtClean="0"/>
              <a:t>-a-hltanu_8.jpg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 http://upload.wikimedia.org/wikipedia/commons/thumb/5/51/Illu_quiz_hn_02.jpg/250px-Illu_quiz_hn_02.jpg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Zdroj: http://medicinabih.info/wp-content/themes/Linepress/timthumb.php?src=http%3A%2F%2Fmedicinabih.info%2Fwp-content%2Fuploads%2F2010%2F01%2FBuccae.jpg&amp;q=90&amp;w=280&amp;h=200&amp;zc=1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Zdroj:</a:t>
            </a:r>
            <a:r>
              <a:rPr lang="cs-CZ" baseline="0" dirty="0" smtClean="0"/>
              <a:t> http://upload.wikimedia.org/wikipedia/commons/thumb/9/95/Tonsillitis.jpg/220px-Tonsillitis.jpg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19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Zdroj:http://www.</a:t>
            </a:r>
            <a:r>
              <a:rPr lang="cs-CZ" dirty="0" err="1" smtClean="0"/>
              <a:t>ilcorpoumano.altervista.org</a:t>
            </a:r>
            <a:r>
              <a:rPr lang="cs-CZ" dirty="0" smtClean="0"/>
              <a:t>/</a:t>
            </a:r>
            <a:r>
              <a:rPr lang="cs-CZ" dirty="0" err="1" smtClean="0"/>
              <a:t>LINGUA.jpg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Zdroj:http://spina.pro/i/anatomy/</a:t>
            </a:r>
            <a:r>
              <a:rPr lang="cs-CZ" dirty="0" err="1" smtClean="0"/>
              <a:t>vnutrennosti</a:t>
            </a:r>
            <a:r>
              <a:rPr lang="cs-CZ" dirty="0" smtClean="0"/>
              <a:t>/459.jpg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A7CA6B-040F-4544-ABAD-E489A3B35E87}" type="slidenum">
              <a:rPr lang="cs-CZ" smtClean="0"/>
              <a:pPr>
                <a:defRPr/>
              </a:pPr>
              <a:t>25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pPr>
              <a:defRPr/>
            </a:pPr>
            <a:fld id="{37E7115B-B831-40A8-AAFD-95D2ECB8154F}" type="datetimeFigureOut">
              <a:rPr lang="cs-CZ" smtClean="0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ovací čár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ovací čár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>
              <a:defRPr/>
            </a:pPr>
            <a:fld id="{646D8F92-D1C0-434F-8F59-AAEAEB4E51E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44E9E78-D758-4AE0-9F8D-FDD1A4CF92C0}" type="datetimeFigureOut">
              <a:rPr lang="cs-CZ" smtClean="0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2D53E7-2A61-4F96-B513-0D5080E0605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14B17F-F5AC-4072-9F67-824BD1F8AD70}" type="datetimeFigureOut">
              <a:rPr lang="cs-CZ" smtClean="0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173E-2A28-43AB-A743-AE90622C951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2BDB70E3-76ED-4BE6-937C-191E263A5FD8}" type="datetimeFigureOut">
              <a:rPr lang="cs-CZ" smtClean="0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FA4C7A88-0D18-45D1-87CD-A72BC74A321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pPr>
              <a:defRPr/>
            </a:pPr>
            <a:fld id="{253FD1E3-F2D8-475A-8669-C0AC2A4ECD0E}" type="datetimeFigureOut">
              <a:rPr lang="cs-CZ" smtClean="0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ovací čár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ovací čár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ovací čár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ovací čár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>
              <a:defRPr/>
            </a:pPr>
            <a:fld id="{CE96227A-F10C-40EB-8125-DB6CE1A7A10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CCBD5B-9EBA-476A-9E23-878C074AD59D}" type="datetimeFigureOut">
              <a:rPr lang="cs-CZ" smtClean="0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0A794-40D9-4F07-87B2-6107565B699B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1305280-3A5B-4286-94A5-C49C75577FB2}" type="datetimeFigureOut">
              <a:rPr lang="cs-CZ" smtClean="0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E3B9D7-A730-462A-A929-68BF938171C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C708960F-B221-4AEC-BBDD-8EC4566BA249}" type="datetimeFigureOut">
              <a:rPr lang="cs-CZ" smtClean="0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4AF3E572-AC34-463C-AAED-90CCAAC042F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F22187-3B58-4C22-9560-763B290B86C4}" type="datetimeFigureOut">
              <a:rPr lang="cs-CZ" smtClean="0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471B38-5585-4A39-A448-FEBE15BABC6D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ovací čár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pPr>
              <a:defRPr/>
            </a:pPr>
            <a:fld id="{DB3AAC98-F9AD-4720-93EC-9DC42065A6BA}" type="datetimeFigureOut">
              <a:rPr lang="cs-CZ" smtClean="0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>
              <a:defRPr/>
            </a:pPr>
            <a:fld id="{261F5820-0B8F-44A9-8A3E-D0BBF215CCA6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ovací čár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ovací čár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7A46FDAB-0F92-44FC-B588-1D105F37689C}" type="datetimeFigureOut">
              <a:rPr lang="cs-CZ" smtClean="0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5E2A4518-FD58-40A0-A8AB-ABCA4D24174F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ovací čár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3BE4FE7-0369-4812-A396-7A82EC819C28}" type="datetimeFigureOut">
              <a:rPr lang="cs-CZ" smtClean="0"/>
              <a:pPr>
                <a:defRPr/>
              </a:pPr>
              <a:t>9.11.2014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2B77387-4E6C-4B5B-9FCA-ADA9548CF1A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714375" y="2714625"/>
            <a:ext cx="7772400" cy="1470025"/>
          </a:xfrm>
        </p:spPr>
        <p:txBody>
          <a:bodyPr/>
          <a:lstStyle/>
          <a:p>
            <a:pPr eaLnBrk="1" hangingPunct="1"/>
            <a:r>
              <a:rPr lang="cs-CZ" sz="6000" b="1" dirty="0" smtClean="0"/>
              <a:t>Trávicí soustava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625" y="5981700"/>
            <a:ext cx="8429625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4" descr="klinicka-anatomie-dutiny-ustni-a-hltanu_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764704"/>
            <a:ext cx="5043926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eaLnBrk="1" hangingPunct="1"/>
            <a:r>
              <a:rPr lang="cs-CZ" dirty="0" smtClean="0"/>
              <a:t>Dutina se dá rozdělit na podkovovitou </a:t>
            </a:r>
            <a:r>
              <a:rPr lang="cs-CZ" b="1" dirty="0" smtClean="0"/>
              <a:t>předsíň ústní (</a:t>
            </a:r>
            <a:r>
              <a:rPr lang="cs-CZ" dirty="0" smtClean="0"/>
              <a:t>vestibulum </a:t>
            </a:r>
            <a:r>
              <a:rPr lang="cs-CZ" dirty="0" err="1" smtClean="0"/>
              <a:t>oris</a:t>
            </a:r>
            <a:r>
              <a:rPr lang="cs-CZ" dirty="0" smtClean="0"/>
              <a:t>)-štěrbina ležící mezi vnitřní stranou rtů, tvářemi, na-vnitř zuby a dásněmi</a:t>
            </a:r>
          </a:p>
          <a:p>
            <a:pPr eaLnBrk="1" hangingPunct="1"/>
            <a:r>
              <a:rPr lang="cs-CZ" dirty="0" smtClean="0"/>
              <a:t>Obsah DÚ jsou zuby, mandle patrové, jazyk, vyúsťují zde velké párové </a:t>
            </a:r>
            <a:r>
              <a:rPr lang="cs-CZ" b="1" dirty="0" smtClean="0"/>
              <a:t>slinné žlázy</a:t>
            </a:r>
            <a:r>
              <a:rPr lang="cs-CZ" dirty="0" smtClean="0"/>
              <a:t> : příušní,podjazyková,podčelistní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/>
              <a:t>              (</a:t>
            </a:r>
            <a:r>
              <a:rPr lang="cs-CZ" dirty="0" err="1" smtClean="0"/>
              <a:t>gl.parotis</a:t>
            </a:r>
            <a:r>
              <a:rPr lang="cs-CZ" dirty="0" smtClean="0"/>
              <a:t>)(</a:t>
            </a:r>
            <a:r>
              <a:rPr lang="cs-CZ" dirty="0" err="1" smtClean="0"/>
              <a:t>gl.sublinguinalis</a:t>
            </a:r>
            <a:r>
              <a:rPr lang="cs-CZ" dirty="0" smtClean="0"/>
              <a:t>)(</a:t>
            </a:r>
            <a:r>
              <a:rPr lang="cs-CZ" dirty="0" err="1" smtClean="0"/>
              <a:t>gl.submandibu</a:t>
            </a:r>
            <a:r>
              <a:rPr lang="cs-CZ" dirty="0" smtClean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pic>
        <p:nvPicPr>
          <p:cNvPr id="4" name="Obrázek 3" descr="250px-Illu_quiz_hn_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6" y="332656"/>
            <a:ext cx="5049203" cy="587727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/>
          <p:cNvSpPr>
            <a:spLocks noGrp="1"/>
          </p:cNvSpPr>
          <p:nvPr>
            <p:ph type="title"/>
          </p:nvPr>
        </p:nvSpPr>
        <p:spPr>
          <a:xfrm>
            <a:off x="714375" y="5357813"/>
            <a:ext cx="8229600" cy="1143000"/>
          </a:xfrm>
        </p:spPr>
        <p:txBody>
          <a:bodyPr/>
          <a:lstStyle/>
          <a:p>
            <a:pPr eaLnBrk="1" hangingPunct="1"/>
            <a:r>
              <a:rPr lang="cs-CZ" sz="2800" b="1" smtClean="0"/>
              <a:t>Vypreparovaná g.sublingvinalis</a:t>
            </a:r>
          </a:p>
        </p:txBody>
      </p:sp>
      <p:pic>
        <p:nvPicPr>
          <p:cNvPr id="17411" name="Zástupný symbol pro obsah 3" descr="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14563" y="357188"/>
            <a:ext cx="4660900" cy="5054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229600" cy="6429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3600" b="1" dirty="0" smtClean="0"/>
              <a:t>1a)RTY-</a:t>
            </a:r>
            <a:r>
              <a:rPr lang="cs-CZ" sz="3600" dirty="0" smtClean="0"/>
              <a:t> (labia)</a:t>
            </a:r>
          </a:p>
          <a:p>
            <a:pPr eaLnBrk="1" hangingPunct="1"/>
            <a:r>
              <a:rPr lang="cs-CZ" sz="2800" dirty="0" smtClean="0"/>
              <a:t>Ohraničují dut. Ústní, spojují se v koutcích ústních</a:t>
            </a:r>
          </a:p>
          <a:p>
            <a:pPr eaLnBrk="1" hangingPunct="1"/>
            <a:r>
              <a:rPr lang="cs-CZ" sz="2800" b="1" dirty="0" smtClean="0"/>
              <a:t>Labium </a:t>
            </a:r>
            <a:r>
              <a:rPr lang="cs-CZ" sz="2800" b="1" dirty="0" err="1" smtClean="0"/>
              <a:t>superius</a:t>
            </a:r>
            <a:r>
              <a:rPr lang="cs-CZ" sz="2800" b="1" dirty="0" smtClean="0"/>
              <a:t> </a:t>
            </a:r>
            <a:r>
              <a:rPr lang="cs-CZ" sz="2800" dirty="0" smtClean="0"/>
              <a:t>(horní ret) sahá vzhůru až ke kořenu nosu</a:t>
            </a:r>
          </a:p>
          <a:p>
            <a:pPr eaLnBrk="1" hangingPunct="1"/>
            <a:r>
              <a:rPr lang="cs-CZ" sz="2800" b="1" dirty="0" smtClean="0"/>
              <a:t>Labium </a:t>
            </a:r>
            <a:r>
              <a:rPr lang="cs-CZ" sz="2800" b="1" dirty="0" err="1" smtClean="0"/>
              <a:t>inferius</a:t>
            </a:r>
            <a:r>
              <a:rPr lang="cs-CZ" sz="2800" b="1" dirty="0" smtClean="0"/>
              <a:t> </a:t>
            </a:r>
            <a:r>
              <a:rPr lang="cs-CZ" sz="2800" dirty="0" smtClean="0"/>
              <a:t>(dolní ret) jde k rýze </a:t>
            </a:r>
            <a:r>
              <a:rPr lang="cs-CZ" sz="2800" dirty="0" err="1" smtClean="0"/>
              <a:t>bradortové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Podkladem pro rty je m.</a:t>
            </a:r>
            <a:r>
              <a:rPr lang="cs-CZ" sz="2800" dirty="0" err="1" smtClean="0"/>
              <a:t>orbicularis</a:t>
            </a:r>
            <a:r>
              <a:rPr lang="cs-CZ" sz="2800" dirty="0" smtClean="0"/>
              <a:t> </a:t>
            </a:r>
            <a:r>
              <a:rPr lang="cs-CZ" sz="2800" dirty="0" err="1" smtClean="0"/>
              <a:t>oris</a:t>
            </a:r>
            <a:r>
              <a:rPr lang="cs-CZ" sz="2800" dirty="0" smtClean="0"/>
              <a:t> (kruhový sval ústní)</a:t>
            </a:r>
          </a:p>
          <a:p>
            <a:pPr eaLnBrk="1" hangingPunct="1"/>
            <a:r>
              <a:rPr lang="cs-CZ" sz="2800" dirty="0" smtClean="0"/>
              <a:t>Přední stěna kryta kůží,vnitřní stěna sliznicí</a:t>
            </a:r>
          </a:p>
          <a:p>
            <a:pPr eaLnBrk="1" hangingPunct="1">
              <a:buFont typeface="Arial" charset="0"/>
              <a:buNone/>
            </a:pPr>
            <a:endParaRPr lang="cs-CZ" dirty="0" smtClean="0"/>
          </a:p>
          <a:p>
            <a:pPr eaLnBrk="1" hangingPunct="1">
              <a:buFont typeface="Arial" charset="0"/>
              <a:buNone/>
            </a:pPr>
            <a:endParaRPr lang="cs-CZ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625" y="214313"/>
            <a:ext cx="8229600" cy="6643687"/>
          </a:xfrm>
        </p:spPr>
        <p:txBody>
          <a:bodyPr>
            <a:normAutofit/>
          </a:bodyPr>
          <a:lstStyle/>
          <a:p>
            <a:pPr eaLnBrk="1" hangingPunct="1">
              <a:buFont typeface="Arial" charset="0"/>
              <a:buNone/>
            </a:pPr>
            <a:r>
              <a:rPr lang="cs-CZ" dirty="0" smtClean="0"/>
              <a:t> </a:t>
            </a:r>
            <a:r>
              <a:rPr lang="cs-CZ" b="1" dirty="0" smtClean="0"/>
              <a:t>2a)TVÁŘE</a:t>
            </a:r>
            <a:r>
              <a:rPr lang="cs-CZ" dirty="0" smtClean="0"/>
              <a:t>(</a:t>
            </a:r>
            <a:r>
              <a:rPr lang="cs-CZ" dirty="0" err="1" smtClean="0"/>
              <a:t>buccae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Podkladem tváří je tvářový sval m.</a:t>
            </a:r>
            <a:r>
              <a:rPr lang="cs-CZ" dirty="0" err="1" smtClean="0"/>
              <a:t>buccinator</a:t>
            </a:r>
            <a:r>
              <a:rPr lang="cs-CZ" dirty="0" smtClean="0"/>
              <a:t> a tukový polštář zde umístěny četné </a:t>
            </a:r>
            <a:r>
              <a:rPr lang="cs-CZ" dirty="0" err="1" smtClean="0"/>
              <a:t>glandulae</a:t>
            </a:r>
            <a:r>
              <a:rPr lang="cs-CZ" dirty="0" smtClean="0"/>
              <a:t> </a:t>
            </a:r>
            <a:r>
              <a:rPr lang="cs-CZ" dirty="0" err="1" smtClean="0"/>
              <a:t>buccales</a:t>
            </a:r>
            <a:endParaRPr lang="cs-CZ" dirty="0" smtClean="0"/>
          </a:p>
          <a:p>
            <a:pPr eaLnBrk="1" hangingPunct="1"/>
            <a:r>
              <a:rPr lang="cs-CZ" dirty="0" smtClean="0"/>
              <a:t>Přidržují sousto mezi stoličkami</a:t>
            </a:r>
          </a:p>
          <a:p>
            <a:pPr eaLnBrk="1" hangingPunct="1"/>
            <a:r>
              <a:rPr lang="cs-CZ" dirty="0" smtClean="0"/>
              <a:t>Z vnitřní strany je krytá sliznicí, vnější strana kůží u mužů </a:t>
            </a:r>
            <a:r>
              <a:rPr lang="cs-CZ" dirty="0" smtClean="0"/>
              <a:t>vousy</a:t>
            </a:r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  <p:pic>
        <p:nvPicPr>
          <p:cNvPr id="4" name="Obrázek 3" descr="timthumb.php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3212976"/>
            <a:ext cx="4257025" cy="3040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472488" cy="7143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</a:t>
            </a:r>
            <a:r>
              <a:rPr lang="cs-CZ" b="1" dirty="0" smtClean="0"/>
              <a:t>3a)PATRO</a:t>
            </a:r>
            <a:r>
              <a:rPr lang="cs-CZ" dirty="0" smtClean="0"/>
              <a:t>(palatum)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Dělí se na přední tvrdé(palatum </a:t>
            </a:r>
            <a:r>
              <a:rPr lang="cs-CZ" dirty="0" err="1" smtClean="0"/>
              <a:t>durum</a:t>
            </a:r>
            <a:r>
              <a:rPr lang="cs-CZ" dirty="0" smtClean="0"/>
              <a:t>) a měkké zadní (palatum </a:t>
            </a:r>
            <a:r>
              <a:rPr lang="cs-CZ" dirty="0" err="1" smtClean="0"/>
              <a:t>molle</a:t>
            </a:r>
            <a:r>
              <a:rPr lang="cs-CZ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Palatum </a:t>
            </a:r>
            <a:r>
              <a:rPr lang="cs-CZ" b="1" dirty="0" err="1" smtClean="0"/>
              <a:t>durum</a:t>
            </a:r>
            <a:r>
              <a:rPr lang="cs-CZ" dirty="0" smtClean="0"/>
              <a:t>-má kostěný podklad(patrové výběžky horní čelisti a kostí párových, sliznice je pevně spojena s </a:t>
            </a:r>
            <a:r>
              <a:rPr lang="cs-CZ" dirty="0" err="1" smtClean="0"/>
              <a:t>perisotem</a:t>
            </a:r>
            <a:r>
              <a:rPr lang="cs-CZ" dirty="0" smtClean="0"/>
              <a:t> kosti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dirty="0" smtClean="0"/>
              <a:t>Palatum </a:t>
            </a:r>
            <a:r>
              <a:rPr lang="cs-CZ" b="1" dirty="0" err="1" smtClean="0"/>
              <a:t>molle</a:t>
            </a:r>
            <a:r>
              <a:rPr lang="cs-CZ" dirty="0" smtClean="0"/>
              <a:t>-pokračování patra tvrdého,podklad je vazivová blána do níž se upínají svaly </a:t>
            </a:r>
            <a:r>
              <a:rPr lang="cs-CZ" dirty="0" err="1" smtClean="0"/>
              <a:t>umožnující</a:t>
            </a:r>
            <a:r>
              <a:rPr lang="cs-CZ" dirty="0" smtClean="0"/>
              <a:t> pohyb patra. Především je to </a:t>
            </a:r>
            <a:r>
              <a:rPr lang="cs-CZ" b="1" dirty="0" smtClean="0"/>
              <a:t>zdvihač</a:t>
            </a:r>
            <a:r>
              <a:rPr lang="cs-CZ" dirty="0" smtClean="0"/>
              <a:t> a </a:t>
            </a:r>
            <a:r>
              <a:rPr lang="cs-CZ" b="1" dirty="0" smtClean="0"/>
              <a:t>napínač</a:t>
            </a:r>
            <a:r>
              <a:rPr lang="cs-CZ" dirty="0" smtClean="0"/>
              <a:t> MP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Z volného okraje MP vybíhá dolů ve střední čáře </a:t>
            </a:r>
            <a:r>
              <a:rPr lang="cs-CZ" b="1" dirty="0" smtClean="0"/>
              <a:t>čípek </a:t>
            </a:r>
            <a:r>
              <a:rPr lang="cs-CZ" dirty="0" smtClean="0"/>
              <a:t>(uvula)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MK je kryto sliznicí dvojího typu-spodní plochu přivrácenou do dutiny ústní pokrývá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8229600" cy="6357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dirty="0" smtClean="0"/>
              <a:t> </a:t>
            </a:r>
            <a:r>
              <a:rPr lang="cs-CZ" sz="3000" dirty="0" smtClean="0"/>
              <a:t>epitel </a:t>
            </a:r>
            <a:r>
              <a:rPr lang="cs-CZ" sz="3000" b="1" dirty="0" smtClean="0"/>
              <a:t>mnohovrstevný dlaždicový </a:t>
            </a:r>
            <a:r>
              <a:rPr lang="cs-CZ" sz="3000" dirty="0" smtClean="0"/>
              <a:t>typický pro horní část TT</a:t>
            </a:r>
          </a:p>
          <a:p>
            <a:pPr eaLnBrk="1" hangingPunct="1"/>
            <a:r>
              <a:rPr lang="cs-CZ" sz="3000" dirty="0" smtClean="0"/>
              <a:t>Horní plochu patra obrácenou k nosohltanu kryje </a:t>
            </a:r>
            <a:r>
              <a:rPr lang="cs-CZ" sz="3000" b="1" dirty="0" smtClean="0"/>
              <a:t>epitel cylindrický řasinkový </a:t>
            </a:r>
            <a:r>
              <a:rPr lang="cs-CZ" sz="3000" b="1" dirty="0" smtClean="0"/>
              <a:t>         </a:t>
            </a:r>
            <a:r>
              <a:rPr lang="cs-CZ" sz="3000" dirty="0" smtClean="0"/>
              <a:t>( </a:t>
            </a:r>
            <a:r>
              <a:rPr lang="cs-CZ" sz="3000" dirty="0" err="1" smtClean="0"/>
              <a:t>dých</a:t>
            </a:r>
            <a:r>
              <a:rPr lang="cs-CZ" sz="3000" dirty="0" smtClean="0"/>
              <a:t>. </a:t>
            </a:r>
            <a:r>
              <a:rPr lang="cs-CZ" sz="3000" dirty="0" smtClean="0"/>
              <a:t>cesty</a:t>
            </a:r>
            <a:r>
              <a:rPr lang="cs-CZ" sz="3000" dirty="0" smtClean="0"/>
              <a:t>)</a:t>
            </a:r>
          </a:p>
          <a:p>
            <a:pPr eaLnBrk="1" hangingPunct="1"/>
            <a:r>
              <a:rPr lang="cs-CZ" sz="3000" dirty="0" smtClean="0"/>
              <a:t>Z MK zbíhají směrem dolů k jazyku a hltanu </a:t>
            </a:r>
            <a:r>
              <a:rPr lang="cs-CZ" sz="3000" b="1" dirty="0" smtClean="0"/>
              <a:t>oblouky patrové</a:t>
            </a:r>
            <a:r>
              <a:rPr lang="cs-CZ" sz="3000" dirty="0" smtClean="0"/>
              <a:t>, tvořené dvěma řasami:</a:t>
            </a:r>
          </a:p>
          <a:p>
            <a:pPr eaLnBrk="1" hangingPunct="1">
              <a:buFont typeface="Arial" charset="0"/>
              <a:buNone/>
            </a:pPr>
            <a:r>
              <a:rPr lang="cs-CZ" sz="3000" dirty="0" smtClean="0"/>
              <a:t> 1</a:t>
            </a:r>
            <a:r>
              <a:rPr lang="cs-CZ" sz="3000" dirty="0" smtClean="0"/>
              <a:t>) přední </a:t>
            </a:r>
            <a:r>
              <a:rPr lang="cs-CZ" sz="3000" dirty="0" smtClean="0"/>
              <a:t>řasou patrojazykovou</a:t>
            </a:r>
          </a:p>
          <a:p>
            <a:pPr eaLnBrk="1" hangingPunct="1">
              <a:buFont typeface="Arial" charset="0"/>
              <a:buNone/>
            </a:pPr>
            <a:r>
              <a:rPr lang="cs-CZ" sz="3000" dirty="0" smtClean="0"/>
              <a:t> 2</a:t>
            </a:r>
            <a:r>
              <a:rPr lang="cs-CZ" sz="3000" dirty="0" smtClean="0"/>
              <a:t>) zadní </a:t>
            </a:r>
            <a:r>
              <a:rPr lang="cs-CZ" sz="3000" dirty="0" smtClean="0"/>
              <a:t>řasou </a:t>
            </a:r>
            <a:r>
              <a:rPr lang="cs-CZ" sz="3000" dirty="0" err="1" smtClean="0"/>
              <a:t>patrohltanová</a:t>
            </a:r>
            <a:endParaRPr lang="cs-CZ" sz="3000" dirty="0" smtClean="0"/>
          </a:p>
          <a:p>
            <a:pPr eaLnBrk="1" hangingPunct="1"/>
            <a:r>
              <a:rPr lang="cs-CZ" sz="3000" dirty="0" smtClean="0"/>
              <a:t>Mezi oběma řasami je prohlubeň      uložena </a:t>
            </a:r>
            <a:r>
              <a:rPr lang="cs-CZ" sz="3000" b="1" dirty="0" smtClean="0"/>
              <a:t>mandle patrová</a:t>
            </a:r>
          </a:p>
          <a:p>
            <a:pPr eaLnBrk="1" hangingPunct="1">
              <a:buFont typeface="Arial" charset="0"/>
              <a:buNone/>
            </a:pPr>
            <a:endParaRPr lang="cs-CZ" sz="3000" dirty="0" smtClean="0"/>
          </a:p>
        </p:txBody>
      </p:sp>
      <p:sp>
        <p:nvSpPr>
          <p:cNvPr id="4" name="Šipka doprava 3"/>
          <p:cNvSpPr/>
          <p:nvPr/>
        </p:nvSpPr>
        <p:spPr>
          <a:xfrm>
            <a:off x="6732240" y="5445224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8229600" cy="6286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dirty="0" smtClean="0"/>
              <a:t> </a:t>
            </a:r>
            <a:r>
              <a:rPr lang="cs-CZ" sz="3000" dirty="0" smtClean="0"/>
              <a:t>4a)</a:t>
            </a:r>
            <a:r>
              <a:rPr lang="cs-CZ" sz="3000" b="1" dirty="0" smtClean="0"/>
              <a:t>MANDLE PATROVÁ</a:t>
            </a:r>
            <a:r>
              <a:rPr lang="cs-CZ" sz="3000" dirty="0" smtClean="0"/>
              <a:t>(</a:t>
            </a:r>
            <a:r>
              <a:rPr lang="cs-CZ" sz="3000" dirty="0" err="1" smtClean="0"/>
              <a:t>tonsilla</a:t>
            </a:r>
            <a:r>
              <a:rPr lang="cs-CZ" sz="3000" dirty="0" smtClean="0"/>
              <a:t> </a:t>
            </a:r>
            <a:r>
              <a:rPr lang="cs-CZ" sz="3000" dirty="0" err="1" smtClean="0"/>
              <a:t>palatina</a:t>
            </a:r>
            <a:r>
              <a:rPr lang="cs-CZ" sz="3000" dirty="0" smtClean="0"/>
              <a:t>)</a:t>
            </a:r>
          </a:p>
          <a:p>
            <a:pPr eaLnBrk="1" hangingPunct="1"/>
            <a:r>
              <a:rPr lang="cs-CZ" sz="3000" dirty="0" smtClean="0"/>
              <a:t>Útvar velikosti mandle,vyklenuje z jamky mezi oběma řasami oblouků patrových</a:t>
            </a:r>
          </a:p>
          <a:p>
            <a:pPr eaLnBrk="1" hangingPunct="1"/>
            <a:r>
              <a:rPr lang="cs-CZ" sz="3000" dirty="0" smtClean="0"/>
              <a:t>Povrch rozbrázděn      brázdy se nazývají </a:t>
            </a:r>
            <a:r>
              <a:rPr lang="cs-CZ" sz="3000" b="1" dirty="0" smtClean="0"/>
              <a:t>krypty</a:t>
            </a:r>
          </a:p>
          <a:p>
            <a:pPr eaLnBrk="1" hangingPunct="1">
              <a:buFont typeface="Arial" charset="0"/>
              <a:buNone/>
            </a:pPr>
            <a:r>
              <a:rPr lang="cs-CZ" sz="3000" dirty="0" smtClean="0"/>
              <a:t>Uvnitř krypt jsou uloženy mízní buňky,lymfocyty, které se zde vytvářejí</a:t>
            </a:r>
          </a:p>
          <a:p>
            <a:pPr eaLnBrk="1" hangingPunct="1"/>
            <a:r>
              <a:rPr lang="cs-CZ" sz="3000" dirty="0" smtClean="0"/>
              <a:t>Jsou největší v mládí       postupem atrofují</a:t>
            </a:r>
          </a:p>
          <a:p>
            <a:pPr eaLnBrk="1" hangingPunct="1"/>
            <a:r>
              <a:rPr lang="cs-CZ" sz="3000" dirty="0" smtClean="0"/>
              <a:t>Často postihnuty zánětem     TONZILITIS      angína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211960" y="213285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8143875" y="2143125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7" name="Šipka doprava 6"/>
          <p:cNvSpPr/>
          <p:nvPr/>
        </p:nvSpPr>
        <p:spPr>
          <a:xfrm>
            <a:off x="4788024" y="407707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5580112" y="465313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Šipka doprava 9"/>
          <p:cNvSpPr/>
          <p:nvPr/>
        </p:nvSpPr>
        <p:spPr>
          <a:xfrm>
            <a:off x="8316416" y="465313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6" name="Zástupný symbol pro obsah 5" descr="220px-Tonsillitis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988840"/>
            <a:ext cx="4514304" cy="3447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b="1" dirty="0" smtClean="0"/>
              <a:t>Trávicí soustava – </a:t>
            </a:r>
            <a:r>
              <a:rPr lang="cs-CZ" sz="3600" b="1" dirty="0" err="1" smtClean="0"/>
              <a:t>apparatus</a:t>
            </a:r>
            <a:r>
              <a:rPr lang="cs-CZ" sz="3600" b="1" dirty="0" smtClean="0"/>
              <a:t> </a:t>
            </a:r>
            <a:r>
              <a:rPr lang="cs-CZ" sz="3600" b="1" dirty="0" err="1" smtClean="0"/>
              <a:t>digestorius</a:t>
            </a:r>
            <a:endParaRPr lang="cs-CZ" sz="3600" b="1" dirty="0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357313"/>
            <a:ext cx="8229600" cy="5500687"/>
          </a:xfrm>
        </p:spPr>
        <p:txBody>
          <a:bodyPr/>
          <a:lstStyle/>
          <a:p>
            <a:pPr eaLnBrk="1" hangingPunct="1"/>
            <a:endParaRPr lang="cs-CZ" dirty="0" smtClean="0"/>
          </a:p>
          <a:p>
            <a:pPr eaLnBrk="1" hangingPunct="1"/>
            <a:r>
              <a:rPr lang="cs-CZ" dirty="0" smtClean="0"/>
              <a:t>TS </a:t>
            </a:r>
            <a:r>
              <a:rPr lang="cs-CZ" dirty="0" smtClean="0"/>
              <a:t>přijímá, zpracovává a vstřebává živné látky</a:t>
            </a:r>
          </a:p>
          <a:p>
            <a:pPr eaLnBrk="1" hangingPunct="1"/>
            <a:r>
              <a:rPr lang="cs-CZ" dirty="0" smtClean="0"/>
              <a:t>TS je nezbytná pro zachování životních dějů celého organismu</a:t>
            </a:r>
          </a:p>
          <a:p>
            <a:pPr eaLnBrk="1" hangingPunct="1"/>
            <a:r>
              <a:rPr lang="cs-CZ" dirty="0" smtClean="0"/>
              <a:t>Orgány jsou uzpůsobeny tak, že </a:t>
            </a:r>
            <a:r>
              <a:rPr lang="cs-CZ" b="1" dirty="0" smtClean="0"/>
              <a:t>rozmělňují</a:t>
            </a:r>
            <a:r>
              <a:rPr lang="cs-CZ" dirty="0" smtClean="0"/>
              <a:t> potravu </a:t>
            </a:r>
            <a:r>
              <a:rPr lang="cs-CZ" b="1" dirty="0" smtClean="0"/>
              <a:t>mechanicky</a:t>
            </a:r>
            <a:r>
              <a:rPr lang="cs-CZ" dirty="0" smtClean="0"/>
              <a:t> a </a:t>
            </a:r>
            <a:r>
              <a:rPr lang="cs-CZ" b="1" dirty="0" smtClean="0"/>
              <a:t>chemicky     </a:t>
            </a:r>
            <a:r>
              <a:rPr lang="cs-CZ" dirty="0" smtClean="0"/>
              <a:t>důležité pro správné využití potravy</a:t>
            </a:r>
          </a:p>
          <a:p>
            <a:pPr eaLnBrk="1" hangingPunct="1"/>
            <a:r>
              <a:rPr lang="cs-CZ" dirty="0" smtClean="0"/>
              <a:t>Potrava      dutina ústní     rozmělňována zuby,jazykem,patrem     pomocí svaloviny jícnu a hltanu se posouvá do žaludku    </a:t>
            </a:r>
            <a:r>
              <a:rPr lang="cs-CZ" dirty="0" smtClean="0"/>
              <a:t> dochází </a:t>
            </a:r>
            <a:r>
              <a:rPr lang="cs-CZ" dirty="0" smtClean="0"/>
              <a:t>k natrávení a rozředění </a:t>
            </a:r>
            <a:r>
              <a:rPr lang="cs-CZ" b="1" dirty="0" smtClean="0"/>
              <a:t>enzymy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716016" y="357301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2051720" y="443711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283968" y="443711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923928" y="479715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076056" y="515719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5857875" y="628650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357188"/>
            <a:ext cx="8472488" cy="61436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z="3000" b="1" dirty="0" smtClean="0"/>
              <a:t> 5a)JAZYK(</a:t>
            </a:r>
            <a:r>
              <a:rPr lang="cs-CZ" sz="3000" dirty="0" err="1" smtClean="0"/>
              <a:t>lingua</a:t>
            </a:r>
            <a:r>
              <a:rPr lang="cs-CZ" sz="3000" dirty="0" smtClean="0"/>
              <a:t> ,</a:t>
            </a:r>
            <a:r>
              <a:rPr lang="cs-CZ" sz="3000" dirty="0" err="1" smtClean="0"/>
              <a:t>ř</a:t>
            </a:r>
            <a:r>
              <a:rPr lang="cs-CZ" sz="3000" dirty="0" smtClean="0"/>
              <a:t>. </a:t>
            </a:r>
            <a:r>
              <a:rPr lang="cs-CZ" sz="3000" dirty="0" err="1" smtClean="0"/>
              <a:t>glossa</a:t>
            </a:r>
            <a:r>
              <a:rPr lang="cs-CZ" sz="3000" dirty="0" smtClean="0"/>
              <a:t>)</a:t>
            </a:r>
          </a:p>
          <a:p>
            <a:pPr eaLnBrk="1" hangingPunct="1"/>
            <a:r>
              <a:rPr lang="cs-CZ" sz="3000" dirty="0" smtClean="0"/>
              <a:t>Uložen při spodině ústní,svalnatý orgán připevněný k jazylce</a:t>
            </a:r>
          </a:p>
          <a:p>
            <a:pPr eaLnBrk="1" hangingPunct="1"/>
            <a:r>
              <a:rPr lang="cs-CZ" sz="3000" dirty="0" smtClean="0"/>
              <a:t>Horní plocha je tvořena kořenem,tělem,hrotem jazyka</a:t>
            </a:r>
          </a:p>
          <a:p>
            <a:pPr eaLnBrk="1" hangingPunct="1"/>
            <a:r>
              <a:rPr lang="cs-CZ" sz="3000" dirty="0" smtClean="0"/>
              <a:t>Hranici mezi kořenem a tělem tvoří lomená čára v podobě písmene V podmíněna bradavičitými útvary a hrazenými </a:t>
            </a:r>
            <a:r>
              <a:rPr lang="cs-CZ" sz="3000" dirty="0" err="1" smtClean="0"/>
              <a:t>papilamy</a:t>
            </a:r>
            <a:endParaRPr lang="cs-CZ" sz="3000" dirty="0" smtClean="0"/>
          </a:p>
          <a:p>
            <a:pPr eaLnBrk="1" hangingPunct="1"/>
            <a:r>
              <a:rPr lang="cs-CZ" sz="3000" dirty="0" smtClean="0"/>
              <a:t>Hřbet těla jazyka má vzhled sametový,podmíněno velkým množstvím drob. výrůstků     papil</a:t>
            </a:r>
          </a:p>
          <a:p>
            <a:pPr eaLnBrk="1" hangingPunct="1"/>
            <a:r>
              <a:rPr lang="cs-CZ" sz="3000" dirty="0" smtClean="0"/>
              <a:t>Povrch kořene je hrbolatý     mízní uzlíčky </a:t>
            </a:r>
          </a:p>
          <a:p>
            <a:pPr eaLnBrk="1" hangingPunct="1"/>
            <a:endParaRPr lang="cs-CZ" sz="3000" dirty="0" smtClean="0"/>
          </a:p>
        </p:txBody>
      </p:sp>
      <p:sp>
        <p:nvSpPr>
          <p:cNvPr id="4" name="Šipka doprava 3"/>
          <p:cNvSpPr/>
          <p:nvPr/>
        </p:nvSpPr>
        <p:spPr>
          <a:xfrm>
            <a:off x="5436096" y="602128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491880" y="5445224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" name="Zástupný symbol pro obsah 4" descr="LINGUA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23728" y="764704"/>
            <a:ext cx="5040560" cy="53460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229600" cy="62150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3000" dirty="0" smtClean="0"/>
              <a:t>Spodina plocha jazyka je volná jen v malém rozsahu pod hrotem      srostlá svaly s jazylkou </a:t>
            </a:r>
          </a:p>
          <a:p>
            <a:pPr eaLnBrk="1" hangingPunct="1"/>
            <a:r>
              <a:rPr lang="cs-CZ" sz="3000" dirty="0" smtClean="0"/>
              <a:t>Od spodní plochy hrotu se táhne ve střední čáře </a:t>
            </a:r>
            <a:r>
              <a:rPr lang="cs-CZ" sz="3000" b="1" dirty="0" smtClean="0"/>
              <a:t>uzdička jazyka</a:t>
            </a:r>
            <a:r>
              <a:rPr lang="cs-CZ" sz="3000" dirty="0" smtClean="0"/>
              <a:t> k ní se zbíhají ze stran dva valy     v nich jsou vývody slinných žláz g.</a:t>
            </a:r>
            <a:r>
              <a:rPr lang="cs-CZ" sz="3000" dirty="0" err="1" smtClean="0"/>
              <a:t>subling</a:t>
            </a:r>
            <a:r>
              <a:rPr lang="cs-CZ" sz="3000" dirty="0" smtClean="0"/>
              <a:t>. a </a:t>
            </a:r>
            <a:r>
              <a:rPr lang="cs-CZ" sz="3000" dirty="0" err="1" smtClean="0"/>
              <a:t>gl</a:t>
            </a:r>
            <a:r>
              <a:rPr lang="cs-CZ" sz="3000" dirty="0" smtClean="0"/>
              <a:t>. </a:t>
            </a:r>
            <a:r>
              <a:rPr lang="cs-CZ" sz="3000" dirty="0" err="1" smtClean="0"/>
              <a:t>submandib</a:t>
            </a:r>
            <a:endParaRPr lang="cs-CZ" sz="3000" dirty="0" smtClean="0"/>
          </a:p>
          <a:p>
            <a:pPr eaLnBrk="1" hangingPunct="1"/>
            <a:r>
              <a:rPr lang="cs-CZ" sz="3000" dirty="0" smtClean="0"/>
              <a:t>Podkladem jazyka je svalstvo </a:t>
            </a:r>
            <a:r>
              <a:rPr lang="cs-CZ" sz="3000" b="1" dirty="0" smtClean="0"/>
              <a:t>příčně </a:t>
            </a:r>
            <a:r>
              <a:rPr lang="cs-CZ" sz="3000" b="1" dirty="0" smtClean="0"/>
              <a:t>pruhované    </a:t>
            </a:r>
            <a:r>
              <a:rPr lang="cs-CZ" sz="3000" dirty="0" smtClean="0"/>
              <a:t>pohyb </a:t>
            </a:r>
            <a:r>
              <a:rPr lang="cs-CZ" sz="3000" dirty="0" smtClean="0"/>
              <a:t>se </a:t>
            </a:r>
            <a:r>
              <a:rPr lang="cs-CZ" sz="3000" b="1" dirty="0" smtClean="0"/>
              <a:t>uplatňuje</a:t>
            </a:r>
            <a:r>
              <a:rPr lang="cs-CZ" sz="3000" dirty="0" smtClean="0"/>
              <a:t> při formování sousta i na tvorbě některých hlásek</a:t>
            </a:r>
          </a:p>
          <a:p>
            <a:pPr eaLnBrk="1" hangingPunct="1"/>
            <a:r>
              <a:rPr lang="cs-CZ" sz="3000" dirty="0" smtClean="0"/>
              <a:t>Sliznice jazyka je pevně spojena se svalstvem pomocí tuhé aponeurózy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427984" y="83671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3419872" y="2564904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3059832" y="386104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625" y="285750"/>
            <a:ext cx="8229600" cy="5811838"/>
          </a:xfrm>
        </p:spPr>
        <p:txBody>
          <a:bodyPr/>
          <a:lstStyle/>
          <a:p>
            <a:pPr eaLnBrk="1" hangingPunct="1"/>
            <a:r>
              <a:rPr lang="cs-CZ" sz="3000" dirty="0" smtClean="0"/>
              <a:t>PAPILY na jazyce:nejvíce je </a:t>
            </a:r>
            <a:r>
              <a:rPr lang="cs-CZ" sz="3000" b="1" dirty="0" smtClean="0"/>
              <a:t>nitkovitých papil</a:t>
            </a:r>
            <a:r>
              <a:rPr lang="cs-CZ" sz="3000" dirty="0" smtClean="0"/>
              <a:t>,mezi </a:t>
            </a:r>
            <a:r>
              <a:rPr lang="cs-CZ" sz="3000" dirty="0" err="1" smtClean="0"/>
              <a:t>němi</a:t>
            </a:r>
            <a:r>
              <a:rPr lang="cs-CZ" sz="3000" dirty="0" smtClean="0"/>
              <a:t> jsou </a:t>
            </a:r>
            <a:r>
              <a:rPr lang="cs-CZ" sz="3000" b="1" dirty="0" smtClean="0"/>
              <a:t>papily houbovité, </a:t>
            </a:r>
            <a:r>
              <a:rPr lang="cs-CZ" sz="3000" dirty="0" smtClean="0"/>
              <a:t>na hranici těla a kořene jsou </a:t>
            </a:r>
            <a:r>
              <a:rPr lang="cs-CZ" sz="3000" b="1" dirty="0" smtClean="0"/>
              <a:t>papily hrazené      </a:t>
            </a:r>
            <a:r>
              <a:rPr lang="cs-CZ" sz="3000" dirty="0" smtClean="0"/>
              <a:t>v jejích stěnách jsou chuťové pohárky     </a:t>
            </a:r>
            <a:r>
              <a:rPr lang="cs-CZ" sz="3000" dirty="0" err="1" smtClean="0"/>
              <a:t>org</a:t>
            </a:r>
            <a:r>
              <a:rPr lang="cs-CZ" sz="3000" dirty="0" smtClean="0"/>
              <a:t>. Chuti</a:t>
            </a:r>
          </a:p>
          <a:p>
            <a:pPr eaLnBrk="1" hangingPunct="1"/>
            <a:r>
              <a:rPr lang="cs-CZ" sz="3000" dirty="0" smtClean="0"/>
              <a:t>V jazyku jsou ulož. také žlázky slinné,serózní(vodnatou slinu) ,</a:t>
            </a:r>
            <a:r>
              <a:rPr lang="cs-CZ" sz="3000" dirty="0" err="1" smtClean="0"/>
              <a:t>mucinózní</a:t>
            </a:r>
            <a:r>
              <a:rPr lang="cs-CZ" sz="3000" dirty="0" smtClean="0"/>
              <a:t>(vazká </a:t>
            </a:r>
            <a:r>
              <a:rPr lang="cs-CZ" sz="3000" dirty="0" err="1" smtClean="0"/>
              <a:t>hlenoviotá</a:t>
            </a:r>
            <a:r>
              <a:rPr lang="cs-CZ" sz="3000" dirty="0" smtClean="0"/>
              <a:t> slina)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555776" y="191683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5" name="Šipka doprava 4"/>
          <p:cNvSpPr/>
          <p:nvPr/>
        </p:nvSpPr>
        <p:spPr>
          <a:xfrm>
            <a:off x="2411760" y="234888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8229600" cy="6286500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cs-CZ" sz="3000" b="1" smtClean="0"/>
              <a:t>6a)ŽLÁZY SLINNÉ</a:t>
            </a:r>
            <a:r>
              <a:rPr lang="cs-CZ" sz="3000" smtClean="0"/>
              <a:t>(glandulae slaivariae)</a:t>
            </a:r>
          </a:p>
          <a:p>
            <a:pPr eaLnBrk="1" hangingPunct="1"/>
            <a:r>
              <a:rPr lang="cs-CZ" sz="3000" smtClean="0"/>
              <a:t>Uloženy ve sliznici rtů,tváří,patra,větší množství je v jazyku při hrotu i kořenu jazyka</a:t>
            </a:r>
          </a:p>
          <a:p>
            <a:pPr eaLnBrk="1" hangingPunct="1"/>
            <a:r>
              <a:rPr lang="cs-CZ" sz="3000" smtClean="0"/>
              <a:t>Hlavní 3 velké žlázy jsou podjazyková,podčelistní a příušní.</a:t>
            </a:r>
          </a:p>
          <a:p>
            <a:pPr eaLnBrk="1" hangingPunct="1"/>
            <a:r>
              <a:rPr lang="cs-CZ" sz="3000" smtClean="0"/>
              <a:t>Vměšují sliny na podněty čichové,sluchové či zrakové</a:t>
            </a:r>
          </a:p>
          <a:p>
            <a:pPr eaLnBrk="1" hangingPunct="1"/>
            <a:r>
              <a:rPr lang="cs-CZ" sz="3000" smtClean="0"/>
              <a:t>První dvě jsou uloženy na spodině ústní a vývody jsou pod hrotem jazyka</a:t>
            </a:r>
          </a:p>
          <a:p>
            <a:pPr eaLnBrk="1" hangingPunct="1"/>
            <a:r>
              <a:rPr lang="cs-CZ" sz="3000" smtClean="0"/>
              <a:t>Příušní(parotidea) je uložena na zevním svalu žvýkacím      vývod ústí do předsíně ústní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3707904" y="537321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" name="Zástupný symbol pro obsah 4" descr="45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908720"/>
            <a:ext cx="5400600" cy="50459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472488" cy="6429375"/>
          </a:xfrm>
        </p:spPr>
        <p:txBody>
          <a:bodyPr/>
          <a:lstStyle/>
          <a:p>
            <a:pPr eaLnBrk="1" hangingPunct="1"/>
            <a:r>
              <a:rPr lang="cs-CZ" sz="3000" dirty="0" smtClean="0"/>
              <a:t>Výměšky jednotlivých </a:t>
            </a:r>
            <a:r>
              <a:rPr lang="cs-CZ" sz="3000" dirty="0" err="1" smtClean="0"/>
              <a:t>žláž</a:t>
            </a:r>
            <a:r>
              <a:rPr lang="cs-CZ" sz="3000" dirty="0" smtClean="0"/>
              <a:t> nejsou vždy stejné,</a:t>
            </a:r>
            <a:r>
              <a:rPr lang="cs-CZ" sz="3000" b="1" dirty="0" smtClean="0"/>
              <a:t>drobné žlázky </a:t>
            </a:r>
            <a:r>
              <a:rPr lang="cs-CZ" sz="3000" dirty="0" smtClean="0"/>
              <a:t>husté,hlenovité,</a:t>
            </a:r>
            <a:r>
              <a:rPr lang="cs-CZ" sz="3000" b="1" dirty="0" err="1" smtClean="0"/>
              <a:t>mucinózní</a:t>
            </a:r>
            <a:r>
              <a:rPr lang="cs-CZ" sz="3000" b="1" dirty="0" smtClean="0"/>
              <a:t>    </a:t>
            </a:r>
            <a:r>
              <a:rPr lang="cs-CZ" sz="3000" dirty="0" smtClean="0"/>
              <a:t>řídká </a:t>
            </a:r>
            <a:r>
              <a:rPr lang="cs-CZ" sz="3000" dirty="0" smtClean="0"/>
              <a:t>,vodnatá </a:t>
            </a:r>
            <a:r>
              <a:rPr lang="cs-CZ" sz="3000" dirty="0" smtClean="0"/>
              <a:t>slina, žláza </a:t>
            </a:r>
            <a:r>
              <a:rPr lang="cs-CZ" sz="3000" dirty="0" smtClean="0"/>
              <a:t>podjazyková a podčelistní obsahují oboje složky</a:t>
            </a:r>
          </a:p>
          <a:p>
            <a:pPr eaLnBrk="1" hangingPunct="1"/>
            <a:r>
              <a:rPr lang="cs-CZ" sz="3000" dirty="0" smtClean="0"/>
              <a:t>Kvalita a kvantita slin je závislá na druhu potravy</a:t>
            </a:r>
          </a:p>
          <a:p>
            <a:pPr eaLnBrk="1" hangingPunct="1"/>
            <a:r>
              <a:rPr lang="cs-CZ" sz="3000" dirty="0" smtClean="0"/>
              <a:t>Sliny obecně obsahují: sůl,ferment ptyalin(štěpící škrob na cukr </a:t>
            </a:r>
            <a:r>
              <a:rPr lang="cs-CZ" sz="3000" dirty="0" smtClean="0"/>
              <a:t>sladový),     </a:t>
            </a:r>
            <a:r>
              <a:rPr lang="cs-CZ" sz="3000" dirty="0" smtClean="0"/>
              <a:t>maltózu,mucin,P,K</a:t>
            </a:r>
          </a:p>
          <a:p>
            <a:pPr eaLnBrk="1" hangingPunct="1"/>
            <a:r>
              <a:rPr lang="cs-CZ" sz="3000" dirty="0" smtClean="0"/>
              <a:t>Sliny dále </a:t>
            </a:r>
            <a:r>
              <a:rPr lang="cs-CZ" sz="3000" dirty="0" smtClean="0"/>
              <a:t>zvlhčují </a:t>
            </a:r>
            <a:r>
              <a:rPr lang="cs-CZ" sz="3000" dirty="0" smtClean="0"/>
              <a:t>sousto a dutinu ústní,mají baktericidní účinky</a:t>
            </a:r>
          </a:p>
          <a:p>
            <a:pPr eaLnBrk="1" hangingPunct="1"/>
            <a:r>
              <a:rPr lang="cs-CZ" sz="3000" dirty="0" smtClean="0"/>
              <a:t>Dospělý člověk vyprodukuje 1,5 l za 24 hod.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4788024" y="90872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5796136" y="141277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/>
              <a:t>HLTAN</a:t>
            </a:r>
            <a:r>
              <a:rPr lang="cs-CZ" smtClean="0"/>
              <a:t>(pharynx)</a:t>
            </a:r>
            <a:endParaRPr lang="cs-CZ" b="1" smtClean="0"/>
          </a:p>
        </p:txBody>
      </p:sp>
      <p:sp>
        <p:nvSpPr>
          <p:cNvPr id="3584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00125"/>
            <a:ext cx="8229600" cy="585787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800" dirty="0" smtClean="0"/>
              <a:t>Trubicový orgán dlouhý asi 14 cm,nahoře širší směrem dolů se zužuje,začíná pod bází lebeční klenby a končí na úrovni 5 obratle      přechází v hrtan a jícen</a:t>
            </a:r>
          </a:p>
          <a:p>
            <a:pPr eaLnBrk="1" hangingPunct="1"/>
            <a:r>
              <a:rPr lang="cs-CZ" sz="2800" dirty="0" smtClean="0"/>
              <a:t>Rozlišujeme 3 části:nosní horní část hrtanu</a:t>
            </a:r>
            <a:r>
              <a:rPr lang="cs-CZ" sz="2800" b="1" dirty="0" smtClean="0"/>
              <a:t>(</a:t>
            </a:r>
            <a:r>
              <a:rPr lang="cs-CZ" sz="2800" b="1" dirty="0" err="1" smtClean="0"/>
              <a:t>nasopharynx</a:t>
            </a:r>
            <a:r>
              <a:rPr lang="cs-CZ" sz="2800" b="1" dirty="0" smtClean="0"/>
              <a:t>),</a:t>
            </a:r>
            <a:r>
              <a:rPr lang="cs-CZ" sz="2800" dirty="0" smtClean="0"/>
              <a:t>střední ústní část</a:t>
            </a:r>
            <a:r>
              <a:rPr lang="cs-CZ" sz="2800" b="1" dirty="0" smtClean="0"/>
              <a:t>(</a:t>
            </a:r>
            <a:r>
              <a:rPr lang="cs-CZ" sz="2800" b="1" dirty="0" err="1" smtClean="0"/>
              <a:t>oropharynx</a:t>
            </a:r>
            <a:r>
              <a:rPr lang="cs-CZ" sz="2800" b="1" dirty="0" smtClean="0"/>
              <a:t>),</a:t>
            </a:r>
            <a:r>
              <a:rPr lang="cs-CZ" sz="2800" dirty="0" smtClean="0"/>
              <a:t>dolní hrtanová část</a:t>
            </a:r>
            <a:r>
              <a:rPr lang="cs-CZ" sz="2800" b="1" dirty="0" smtClean="0"/>
              <a:t>(</a:t>
            </a:r>
            <a:r>
              <a:rPr lang="cs-CZ" sz="2800" b="1" dirty="0" err="1" smtClean="0"/>
              <a:t>hypoharynx</a:t>
            </a:r>
            <a:r>
              <a:rPr lang="cs-CZ" sz="2800" b="1" dirty="0" smtClean="0"/>
              <a:t>)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do nosohltanu zpředu vyúsťuji z předu obě nozdry nosní(choany),ze stran vyúsťují ze středoušních dutin </a:t>
            </a:r>
            <a:r>
              <a:rPr lang="cs-CZ" sz="2800" b="1" dirty="0" smtClean="0"/>
              <a:t>Eustachovy trubice</a:t>
            </a:r>
            <a:endParaRPr lang="cs-CZ" sz="2800" dirty="0" smtClean="0"/>
          </a:p>
          <a:p>
            <a:pPr eaLnBrk="1" hangingPunct="1"/>
            <a:r>
              <a:rPr lang="cs-CZ" sz="2800" dirty="0" smtClean="0"/>
              <a:t>Hrtanová část je dole proti hrtanu oddělena ohebnou záklopkou(</a:t>
            </a:r>
            <a:r>
              <a:rPr lang="cs-CZ" sz="2800" dirty="0" err="1" smtClean="0"/>
              <a:t>epiglotis</a:t>
            </a:r>
            <a:r>
              <a:rPr lang="cs-CZ" sz="2800" dirty="0" smtClean="0"/>
              <a:t>)      při polykání zabraňuje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6588224" y="191683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5796136" y="602128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8472488" cy="6357938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dirty="0" smtClean="0"/>
              <a:t> </a:t>
            </a:r>
            <a:r>
              <a:rPr lang="cs-CZ" sz="2800" dirty="0" smtClean="0"/>
              <a:t>aby sousto vniklo do hrtanu</a:t>
            </a:r>
          </a:p>
          <a:p>
            <a:pPr eaLnBrk="1" hangingPunct="1"/>
            <a:r>
              <a:rPr lang="cs-CZ" sz="2800" dirty="0" smtClean="0"/>
              <a:t>Sliznice v nosohltanu je kryta epitelem cylindrickým řasinkovým(DC)s četnými buňkami vyměšující hlen</a:t>
            </a:r>
          </a:p>
          <a:p>
            <a:pPr eaLnBrk="1" hangingPunct="1"/>
            <a:r>
              <a:rPr lang="cs-CZ" sz="2800" dirty="0" smtClean="0"/>
              <a:t>Ve zbývajících dvou částech je </a:t>
            </a:r>
            <a:r>
              <a:rPr lang="cs-CZ" sz="2800" dirty="0" err="1" smtClean="0"/>
              <a:t>mnohovrts</a:t>
            </a:r>
            <a:r>
              <a:rPr lang="cs-CZ" sz="2800" dirty="0" smtClean="0"/>
              <a:t>. Dlaždicový</a:t>
            </a:r>
          </a:p>
          <a:p>
            <a:pPr eaLnBrk="1" hangingPunct="1"/>
            <a:r>
              <a:rPr lang="cs-CZ" sz="2800" dirty="0" smtClean="0"/>
              <a:t>Podslizniční vazivo chybí,sliznici kryje zevně svalovina     příčně pruhovaná       je uspořádána tak ,že některé snopce působí jako svěrač(konstriktor) a jiné jako zdvihač hltanu(</a:t>
            </a:r>
            <a:r>
              <a:rPr lang="cs-CZ" sz="2800" dirty="0" err="1" smtClean="0"/>
              <a:t>levator</a:t>
            </a:r>
            <a:r>
              <a:rPr lang="cs-CZ" sz="2800" dirty="0" smtClean="0"/>
              <a:t>)      dohromady se podílejí na polykání</a:t>
            </a:r>
          </a:p>
          <a:p>
            <a:pPr eaLnBrk="1" hangingPunct="1"/>
            <a:endParaRPr lang="cs-CZ" dirty="0" smtClean="0"/>
          </a:p>
        </p:txBody>
      </p:sp>
      <p:sp>
        <p:nvSpPr>
          <p:cNvPr id="4" name="Šipka doprava 3"/>
          <p:cNvSpPr/>
          <p:nvPr/>
        </p:nvSpPr>
        <p:spPr>
          <a:xfrm>
            <a:off x="3419872" y="501317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483768" y="371703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5940152" y="371703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37891" name="Zástupný symbol pro obsah 3" descr="pharynx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928813" y="357188"/>
            <a:ext cx="5167312" cy="6283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8229600" cy="6286500"/>
          </a:xfrm>
        </p:spPr>
        <p:txBody>
          <a:bodyPr/>
          <a:lstStyle/>
          <a:p>
            <a:pPr eaLnBrk="1" hangingPunct="1"/>
            <a:r>
              <a:rPr lang="cs-CZ" dirty="0" smtClean="0"/>
              <a:t>Dále     tenké střevo     dochází k hlavnímu štěpení potravy pomocí šťávy střevní     nestrávené zbytky putují do tlustého střeva     zahuštění a odchod z těla ven</a:t>
            </a:r>
          </a:p>
          <a:p>
            <a:pPr eaLnBrk="1" hangingPunct="1"/>
            <a:endParaRPr lang="cs-CZ" dirty="0" smtClean="0"/>
          </a:p>
          <a:p>
            <a:pPr algn="ctr" eaLnBrk="1" hangingPunct="1">
              <a:buFont typeface="Arial" charset="0"/>
              <a:buNone/>
            </a:pPr>
            <a:r>
              <a:rPr lang="cs-CZ" dirty="0" smtClean="0"/>
              <a:t> </a:t>
            </a:r>
            <a:r>
              <a:rPr lang="cs-CZ" sz="3600" b="1" u="sng" dirty="0" smtClean="0"/>
              <a:t>STAVBA TRUBICE</a:t>
            </a:r>
            <a:endParaRPr lang="cs-CZ" b="1" u="sng" dirty="0" smtClean="0"/>
          </a:p>
          <a:p>
            <a:pPr eaLnBrk="1" hangingPunct="1">
              <a:buFont typeface="Arial" charset="0"/>
              <a:buNone/>
            </a:pPr>
            <a:r>
              <a:rPr lang="cs-CZ" sz="2800" b="1" dirty="0" smtClean="0"/>
              <a:t>1)SLIZNICE – (</a:t>
            </a:r>
            <a:r>
              <a:rPr lang="cs-CZ" sz="2800" b="1" dirty="0" err="1" smtClean="0"/>
              <a:t>tunica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mucosa</a:t>
            </a:r>
            <a:r>
              <a:rPr lang="cs-CZ" sz="2800" b="1" dirty="0" smtClean="0"/>
              <a:t>)</a:t>
            </a:r>
          </a:p>
          <a:p>
            <a:pPr eaLnBrk="1" hangingPunct="1"/>
            <a:r>
              <a:rPr lang="cs-CZ" sz="2800" dirty="0" smtClean="0"/>
              <a:t>Vystýlá celou trubici,souvislá vrstva růžové barvy</a:t>
            </a:r>
          </a:p>
          <a:p>
            <a:pPr eaLnBrk="1" hangingPunct="1"/>
            <a:r>
              <a:rPr lang="cs-CZ" sz="2800" dirty="0" smtClean="0"/>
              <a:t>Na jejím povrchu hlen, který pomáhá kluzkému pohybu potravy</a:t>
            </a:r>
          </a:p>
          <a:p>
            <a:pPr eaLnBrk="1" hangingPunct="1"/>
            <a:r>
              <a:rPr lang="cs-CZ" sz="2800" b="1" dirty="0" smtClean="0"/>
              <a:t>EPITEL</a:t>
            </a:r>
            <a:r>
              <a:rPr lang="cs-CZ" sz="2800" dirty="0" smtClean="0"/>
              <a:t>: </a:t>
            </a:r>
            <a:r>
              <a:rPr lang="cs-CZ" sz="2800" b="1" dirty="0" smtClean="0"/>
              <a:t>mnohovrstevný dlaždicový</a:t>
            </a:r>
            <a:r>
              <a:rPr lang="cs-CZ" sz="2800" dirty="0" smtClean="0"/>
              <a:t>,jen po </a:t>
            </a:r>
            <a:r>
              <a:rPr lang="cs-CZ" sz="2800" b="1" dirty="0" smtClean="0"/>
              <a:t>žaludek</a:t>
            </a:r>
          </a:p>
          <a:p>
            <a:pPr algn="ctr" eaLnBrk="1" hangingPunct="1">
              <a:buFont typeface="Arial" charset="0"/>
              <a:buNone/>
            </a:pPr>
            <a:endParaRPr lang="cs-CZ" sz="3600" b="1" u="sng" dirty="0" smtClean="0"/>
          </a:p>
        </p:txBody>
      </p:sp>
      <p:sp>
        <p:nvSpPr>
          <p:cNvPr id="6" name="Šipka doprava 5"/>
          <p:cNvSpPr/>
          <p:nvPr/>
        </p:nvSpPr>
        <p:spPr>
          <a:xfrm>
            <a:off x="1547664" y="47667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7" name="Šipka doprava 6"/>
          <p:cNvSpPr/>
          <p:nvPr/>
        </p:nvSpPr>
        <p:spPr>
          <a:xfrm>
            <a:off x="3707904" y="47667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8" name="Šipka doprava 7"/>
          <p:cNvSpPr/>
          <p:nvPr/>
        </p:nvSpPr>
        <p:spPr>
          <a:xfrm>
            <a:off x="5004048" y="83671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Šipka doprava 8"/>
          <p:cNvSpPr/>
          <p:nvPr/>
        </p:nvSpPr>
        <p:spPr>
          <a:xfrm>
            <a:off x="4355976" y="119675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/>
              <a:t>JÍCEN</a:t>
            </a:r>
            <a:r>
              <a:rPr lang="cs-CZ" smtClean="0"/>
              <a:t>(oesophagus)</a:t>
            </a:r>
            <a:endParaRPr lang="cs-CZ" b="1" smtClean="0"/>
          </a:p>
        </p:txBody>
      </p:sp>
      <p:sp>
        <p:nvSpPr>
          <p:cNvPr id="399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071563"/>
            <a:ext cx="8401050" cy="55721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800" dirty="0" smtClean="0"/>
              <a:t>Přímým pokračováním hltanu,dlouhý asi 25 cm,prochází dut. </a:t>
            </a:r>
            <a:r>
              <a:rPr lang="cs-CZ" sz="2800" dirty="0" err="1" smtClean="0"/>
              <a:t>břiš</a:t>
            </a:r>
            <a:r>
              <a:rPr lang="cs-CZ" sz="2800" dirty="0" smtClean="0"/>
              <a:t>. před páteří,podél aorty prostupuje(skrze </a:t>
            </a:r>
            <a:r>
              <a:rPr lang="cs-CZ" sz="2800" dirty="0" err="1" smtClean="0"/>
              <a:t>hiatus</a:t>
            </a:r>
            <a:r>
              <a:rPr lang="cs-CZ" sz="2800" dirty="0" smtClean="0"/>
              <a:t> </a:t>
            </a:r>
            <a:r>
              <a:rPr lang="cs-CZ" sz="2800" dirty="0" err="1" smtClean="0"/>
              <a:t>oesophagus</a:t>
            </a:r>
            <a:r>
              <a:rPr lang="cs-CZ" sz="2800" dirty="0" smtClean="0"/>
              <a:t>)  bránicí a končí v žaludku</a:t>
            </a:r>
          </a:p>
          <a:p>
            <a:pPr eaLnBrk="1" hangingPunct="1"/>
            <a:r>
              <a:rPr lang="cs-CZ" sz="2800" dirty="0" smtClean="0"/>
              <a:t>Rozeznáváme 3 </a:t>
            </a:r>
            <a:r>
              <a:rPr lang="cs-CZ" sz="2800" dirty="0" smtClean="0"/>
              <a:t>části:</a:t>
            </a:r>
          </a:p>
          <a:p>
            <a:pPr lvl="1"/>
            <a:r>
              <a:rPr lang="cs-CZ" sz="2500" dirty="0" smtClean="0"/>
              <a:t>krční(</a:t>
            </a:r>
            <a:r>
              <a:rPr lang="cs-CZ" sz="2500" dirty="0" err="1" smtClean="0"/>
              <a:t>pars</a:t>
            </a:r>
            <a:r>
              <a:rPr lang="cs-CZ" sz="2500" dirty="0" smtClean="0"/>
              <a:t> </a:t>
            </a:r>
            <a:r>
              <a:rPr lang="cs-CZ" sz="2500" dirty="0" err="1" smtClean="0"/>
              <a:t>cervicalis</a:t>
            </a:r>
            <a:r>
              <a:rPr lang="cs-CZ" sz="2500" dirty="0" smtClean="0"/>
              <a:t>),hrudní(</a:t>
            </a:r>
            <a:r>
              <a:rPr lang="cs-CZ" sz="2500" dirty="0" err="1" smtClean="0"/>
              <a:t>pars</a:t>
            </a:r>
            <a:r>
              <a:rPr lang="cs-CZ" sz="2500" dirty="0" smtClean="0"/>
              <a:t> </a:t>
            </a:r>
            <a:r>
              <a:rPr lang="cs-CZ" sz="2500" dirty="0" err="1" smtClean="0"/>
              <a:t>thoracica</a:t>
            </a:r>
            <a:r>
              <a:rPr lang="cs-CZ" sz="2500" dirty="0" smtClean="0"/>
              <a:t>),břišní(</a:t>
            </a:r>
            <a:r>
              <a:rPr lang="cs-CZ" sz="2500" dirty="0" err="1" smtClean="0"/>
              <a:t>pars</a:t>
            </a:r>
            <a:r>
              <a:rPr lang="cs-CZ" sz="2500" dirty="0" smtClean="0"/>
              <a:t> </a:t>
            </a:r>
            <a:r>
              <a:rPr lang="cs-CZ" sz="2500" dirty="0" err="1" smtClean="0"/>
              <a:t>abdominalis</a:t>
            </a:r>
            <a:r>
              <a:rPr lang="cs-CZ" sz="2500" dirty="0" smtClean="0"/>
              <a:t>)</a:t>
            </a:r>
          </a:p>
          <a:p>
            <a:pPr eaLnBrk="1" hangingPunct="1"/>
            <a:r>
              <a:rPr lang="cs-CZ" sz="2800" dirty="0" smtClean="0"/>
              <a:t>Sliznice bledě růžová,epitel </a:t>
            </a:r>
            <a:r>
              <a:rPr lang="cs-CZ" sz="2800" dirty="0" err="1" smtClean="0"/>
              <a:t>mnohovrst</a:t>
            </a:r>
            <a:r>
              <a:rPr lang="cs-CZ" sz="2800" dirty="0" smtClean="0"/>
              <a:t>. </a:t>
            </a:r>
            <a:r>
              <a:rPr lang="cs-CZ" sz="2800" dirty="0" err="1" smtClean="0"/>
              <a:t>dlažd</a:t>
            </a:r>
            <a:r>
              <a:rPr lang="cs-CZ" sz="2800" dirty="0" smtClean="0"/>
              <a:t>.,sliznice je složena v podélné řasy,které na sebe naléhají,v sliznici jsou dále uloženy drobné žlázky </a:t>
            </a:r>
            <a:r>
              <a:rPr lang="cs-CZ" sz="2800" dirty="0" err="1" smtClean="0"/>
              <a:t>mucinózní</a:t>
            </a:r>
            <a:r>
              <a:rPr lang="cs-CZ" sz="2800" dirty="0" smtClean="0"/>
              <a:t>      </a:t>
            </a:r>
            <a:r>
              <a:rPr lang="cs-CZ" sz="2800" dirty="0" err="1" smtClean="0"/>
              <a:t>seret</a:t>
            </a:r>
            <a:r>
              <a:rPr lang="cs-CZ" sz="2800" dirty="0" smtClean="0"/>
              <a:t> umožňuje sklouzávání soust</a:t>
            </a:r>
          </a:p>
          <a:p>
            <a:pPr eaLnBrk="1" hangingPunct="1"/>
            <a:r>
              <a:rPr lang="cs-CZ" sz="2800" dirty="0" smtClean="0"/>
              <a:t>Obsahuje i žilní pleteně       jícnové varixy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5076056" y="522920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4932040" y="609329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85750"/>
            <a:ext cx="8229600" cy="6357938"/>
          </a:xfrm>
        </p:spPr>
        <p:txBody>
          <a:bodyPr/>
          <a:lstStyle/>
          <a:p>
            <a:pPr eaLnBrk="1" hangingPunct="1"/>
            <a:r>
              <a:rPr lang="cs-CZ" sz="2800" dirty="0" smtClean="0"/>
              <a:t>Svalovina ve vrchní části příčně pruhovaná posupně směrem dolů se objevují snopečky hladké </a:t>
            </a:r>
            <a:r>
              <a:rPr lang="cs-CZ" sz="2800" dirty="0" err="1" smtClean="0"/>
              <a:t>svalviny</a:t>
            </a:r>
            <a:r>
              <a:rPr lang="cs-CZ" sz="2800" dirty="0" smtClean="0"/>
              <a:t>     v dolní třetině je jen hladká svalovina</a:t>
            </a:r>
          </a:p>
          <a:p>
            <a:pPr eaLnBrk="1" hangingPunct="1"/>
            <a:r>
              <a:rPr lang="cs-CZ" sz="2800" dirty="0" smtClean="0"/>
              <a:t>Sousto vpravené do jícnu vyvolává před sebou sval. relaxaci  a za sebou kontrakci     vzniká peristaltická vlna</a:t>
            </a:r>
          </a:p>
          <a:p>
            <a:pPr eaLnBrk="1" hangingPunct="1"/>
            <a:r>
              <a:rPr lang="cs-CZ" sz="2800" dirty="0" smtClean="0"/>
              <a:t>Zevně kryje jícen v části hrudní a krční obalová vrstva     vazivová </a:t>
            </a:r>
            <a:r>
              <a:rPr lang="cs-CZ" sz="2800" dirty="0" err="1" smtClean="0"/>
              <a:t>adventicie</a:t>
            </a:r>
            <a:r>
              <a:rPr lang="cs-CZ" sz="2800" dirty="0" smtClean="0"/>
              <a:t>,v části břišní je to pak serózní blána      pobřišnice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5724128" y="450912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491880" y="134076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6660232" y="270892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3275856" y="407707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adpis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/>
              <a:t>ŽALUDEK(gaster,ventriculus)</a:t>
            </a:r>
          </a:p>
        </p:txBody>
      </p:sp>
      <p:sp>
        <p:nvSpPr>
          <p:cNvPr id="4301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63" y="1000125"/>
            <a:ext cx="8429625" cy="5643563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cs-CZ" sz="2800" dirty="0" smtClean="0"/>
              <a:t>Nejobjemnější orgán TT,pojme až 2 l,tvar žaludku není neměnný      závisí na poloze těla,na náplni žaludku,na věku,pohlaví,napětí svaloviny,tvar zhruba připomíná J ,mluví se o hákovitém tvaru</a:t>
            </a:r>
          </a:p>
          <a:p>
            <a:pPr eaLnBrk="1" hangingPunct="1"/>
            <a:r>
              <a:rPr lang="cs-CZ" sz="2800" dirty="0" smtClean="0"/>
              <a:t>Ž má dvě části :</a:t>
            </a:r>
            <a:r>
              <a:rPr lang="cs-CZ" sz="2800" b="1" dirty="0" smtClean="0"/>
              <a:t>1)sestupnou</a:t>
            </a:r>
            <a:r>
              <a:rPr lang="cs-CZ" sz="2800" dirty="0" smtClean="0"/>
              <a:t>-TĚLO(corpus </a:t>
            </a:r>
            <a:r>
              <a:rPr lang="cs-CZ" sz="2800" dirty="0" err="1" smtClean="0"/>
              <a:t>ventriculi</a:t>
            </a:r>
            <a:r>
              <a:rPr lang="cs-CZ" sz="2800" dirty="0" smtClean="0"/>
              <a:t>)</a:t>
            </a:r>
          </a:p>
          <a:p>
            <a:pPr eaLnBrk="1" hangingPunct="1">
              <a:buFont typeface="Arial" charset="0"/>
              <a:buNone/>
            </a:pPr>
            <a:r>
              <a:rPr lang="cs-CZ" sz="2800" b="1" dirty="0" smtClean="0"/>
              <a:t>2)</a:t>
            </a:r>
            <a:r>
              <a:rPr lang="cs-CZ" sz="2800" dirty="0" smtClean="0"/>
              <a:t>Mírně </a:t>
            </a:r>
            <a:r>
              <a:rPr lang="cs-CZ" sz="2800" b="1" dirty="0" smtClean="0"/>
              <a:t>vzestupnou</a:t>
            </a:r>
            <a:r>
              <a:rPr lang="cs-CZ" sz="2800" dirty="0" smtClean="0"/>
              <a:t>,orientovanou doprava-část vrátníkovou(</a:t>
            </a:r>
            <a:r>
              <a:rPr lang="cs-CZ" sz="2800" dirty="0" err="1" smtClean="0"/>
              <a:t>pars</a:t>
            </a:r>
            <a:r>
              <a:rPr lang="cs-CZ" sz="2800" dirty="0" smtClean="0"/>
              <a:t> </a:t>
            </a:r>
            <a:r>
              <a:rPr lang="cs-CZ" sz="2800" dirty="0" err="1" smtClean="0"/>
              <a:t>pylorica</a:t>
            </a:r>
            <a:r>
              <a:rPr lang="cs-CZ" sz="2800" dirty="0" smtClean="0"/>
              <a:t>)</a:t>
            </a:r>
          </a:p>
          <a:p>
            <a:pPr eaLnBrk="1" hangingPunct="1"/>
            <a:r>
              <a:rPr lang="cs-CZ" sz="2800" dirty="0" smtClean="0"/>
              <a:t>Dále rozlišujeme na Ž tyto </a:t>
            </a:r>
            <a:r>
              <a:rPr lang="cs-CZ" sz="2800" b="1" dirty="0" smtClean="0"/>
              <a:t>části</a:t>
            </a:r>
            <a:r>
              <a:rPr lang="cs-CZ" sz="2800" dirty="0" smtClean="0"/>
              <a:t>:</a:t>
            </a:r>
          </a:p>
          <a:p>
            <a:pPr lvl="1"/>
            <a:r>
              <a:rPr lang="cs-CZ" sz="2500" b="1" dirty="0" smtClean="0"/>
              <a:t>1)</a:t>
            </a:r>
            <a:r>
              <a:rPr lang="cs-CZ" sz="2500" dirty="0" smtClean="0"/>
              <a:t>česlo(</a:t>
            </a:r>
            <a:r>
              <a:rPr lang="cs-CZ" sz="2500" dirty="0" err="1" smtClean="0"/>
              <a:t>pars</a:t>
            </a:r>
            <a:r>
              <a:rPr lang="cs-CZ" sz="2500" dirty="0" smtClean="0"/>
              <a:t> </a:t>
            </a:r>
            <a:r>
              <a:rPr lang="cs-CZ" sz="2500" dirty="0" err="1" smtClean="0"/>
              <a:t>cardica</a:t>
            </a:r>
            <a:r>
              <a:rPr lang="cs-CZ" sz="2500" dirty="0" smtClean="0"/>
              <a:t>)-místo kde vstupuje jícen</a:t>
            </a:r>
          </a:p>
          <a:p>
            <a:pPr lvl="1"/>
            <a:r>
              <a:rPr lang="cs-CZ" sz="2500" b="1" dirty="0" smtClean="0"/>
              <a:t>2)</a:t>
            </a:r>
            <a:r>
              <a:rPr lang="cs-CZ" sz="2500" dirty="0" smtClean="0"/>
              <a:t>klenba(</a:t>
            </a:r>
            <a:r>
              <a:rPr lang="cs-CZ" sz="2500" dirty="0" err="1" smtClean="0"/>
              <a:t>fornix</a:t>
            </a:r>
            <a:r>
              <a:rPr lang="cs-CZ" sz="2500" dirty="0" smtClean="0"/>
              <a:t>)-vyklenutá část vyplněná vzduchem</a:t>
            </a:r>
          </a:p>
          <a:p>
            <a:pPr lvl="1"/>
            <a:r>
              <a:rPr lang="cs-CZ" sz="2500" b="1" dirty="0" smtClean="0"/>
              <a:t>3)</a:t>
            </a:r>
            <a:r>
              <a:rPr lang="cs-CZ" sz="2500" dirty="0" smtClean="0"/>
              <a:t>tělo(corpus)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131840" y="162880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229600" cy="6286500"/>
          </a:xfrm>
        </p:spPr>
        <p:txBody>
          <a:bodyPr/>
          <a:lstStyle/>
          <a:p>
            <a:pPr lvl="1"/>
            <a:r>
              <a:rPr lang="cs-CZ" sz="2500" b="1" dirty="0" smtClean="0"/>
              <a:t>4)</a:t>
            </a:r>
            <a:r>
              <a:rPr lang="cs-CZ" sz="2500" dirty="0" smtClean="0"/>
              <a:t>vrátník(</a:t>
            </a:r>
            <a:r>
              <a:rPr lang="cs-CZ" sz="2500" dirty="0" err="1" smtClean="0"/>
              <a:t>pylorus</a:t>
            </a:r>
            <a:r>
              <a:rPr lang="cs-CZ" sz="2500" dirty="0" smtClean="0"/>
              <a:t>)-</a:t>
            </a:r>
            <a:r>
              <a:rPr lang="cs-CZ" sz="2500" dirty="0" err="1" smtClean="0"/>
              <a:t>zůžené</a:t>
            </a:r>
            <a:r>
              <a:rPr lang="cs-CZ" sz="2500" dirty="0" smtClean="0"/>
              <a:t> místo ,jehož podkladem je kruhový sval</a:t>
            </a:r>
          </a:p>
          <a:p>
            <a:pPr lvl="1"/>
            <a:r>
              <a:rPr lang="cs-CZ" sz="2500" b="1" dirty="0" smtClean="0"/>
              <a:t>5)</a:t>
            </a:r>
            <a:r>
              <a:rPr lang="cs-CZ" sz="2500" dirty="0" smtClean="0"/>
              <a:t>malé zakřivení(</a:t>
            </a:r>
            <a:r>
              <a:rPr lang="cs-CZ" sz="2500" dirty="0" err="1" smtClean="0"/>
              <a:t>curvatura</a:t>
            </a:r>
            <a:r>
              <a:rPr lang="cs-CZ" sz="2500" dirty="0" smtClean="0"/>
              <a:t> </a:t>
            </a:r>
            <a:r>
              <a:rPr lang="cs-CZ" sz="2500" dirty="0" err="1" smtClean="0"/>
              <a:t>minor</a:t>
            </a:r>
            <a:r>
              <a:rPr lang="cs-CZ" sz="2500" dirty="0" smtClean="0"/>
              <a:t>)-směřující k játrům</a:t>
            </a:r>
          </a:p>
          <a:p>
            <a:pPr lvl="1"/>
            <a:r>
              <a:rPr lang="cs-CZ" sz="2500" b="1" dirty="0" smtClean="0"/>
              <a:t>6)</a:t>
            </a:r>
            <a:r>
              <a:rPr lang="cs-CZ" sz="2500" dirty="0" smtClean="0"/>
              <a:t>velké zakřivení(</a:t>
            </a:r>
            <a:r>
              <a:rPr lang="cs-CZ" sz="2500" dirty="0" err="1" smtClean="0"/>
              <a:t>curvatura</a:t>
            </a:r>
            <a:r>
              <a:rPr lang="cs-CZ" sz="2500" dirty="0" smtClean="0"/>
              <a:t> major)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" name="Zástupný symbol pro obsah 4" descr="index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051720" y="764704"/>
            <a:ext cx="4414979" cy="4166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472488" cy="6429375"/>
          </a:xfrm>
        </p:spPr>
        <p:txBody>
          <a:bodyPr/>
          <a:lstStyle/>
          <a:p>
            <a:pPr eaLnBrk="1" hangingPunct="1"/>
            <a:r>
              <a:rPr lang="cs-CZ" sz="2800" dirty="0" smtClean="0"/>
              <a:t>Sliznice:má typické 4 </a:t>
            </a:r>
            <a:r>
              <a:rPr lang="cs-CZ" sz="2800" dirty="0" err="1" smtClean="0"/>
              <a:t>vrtsvy</a:t>
            </a:r>
            <a:r>
              <a:rPr lang="cs-CZ" sz="2800" dirty="0" smtClean="0"/>
              <a:t>,je krytá epitelem jednovrstevným </a:t>
            </a:r>
            <a:r>
              <a:rPr lang="cs-CZ" sz="2800" dirty="0" err="1" smtClean="0"/>
              <a:t>cilyndrickým</a:t>
            </a:r>
            <a:r>
              <a:rPr lang="cs-CZ" sz="2800" dirty="0" smtClean="0"/>
              <a:t>      prosvítají jím cévy       červená barva,S je složena v podélné řasy,na povrchu sliznice jsou patrné drobounké otvůrky      vyústění žlázek žaludečních</a:t>
            </a:r>
          </a:p>
          <a:p>
            <a:pPr eaLnBrk="1" hangingPunct="1"/>
            <a:r>
              <a:rPr lang="cs-CZ" sz="2800" dirty="0" smtClean="0"/>
              <a:t>ŽŽ-jsou dlouhé tubulózní útvary,jejich stěnu tvoří </a:t>
            </a:r>
            <a:r>
              <a:rPr lang="cs-CZ" sz="2800" dirty="0" err="1" smtClean="0"/>
              <a:t>bb</a:t>
            </a:r>
            <a:r>
              <a:rPr lang="cs-CZ" sz="2800" dirty="0" smtClean="0"/>
              <a:t>. hlavní,které produkují žalud. šťávy      pepsin(zahajuje trav. bílkovin) </a:t>
            </a:r>
          </a:p>
          <a:p>
            <a:pPr eaLnBrk="1" hangingPunct="1"/>
            <a:r>
              <a:rPr lang="cs-CZ" sz="2800" dirty="0" smtClean="0"/>
              <a:t>Vedle </a:t>
            </a:r>
            <a:r>
              <a:rPr lang="cs-CZ" sz="2800" b="1" dirty="0" err="1" smtClean="0"/>
              <a:t>bb</a:t>
            </a:r>
            <a:r>
              <a:rPr lang="cs-CZ" sz="2800" b="1" dirty="0" smtClean="0"/>
              <a:t>. hlavních </a:t>
            </a:r>
            <a:r>
              <a:rPr lang="cs-CZ" sz="2800" dirty="0" smtClean="0"/>
              <a:t>jsou umístěny(jakoby nalepeny) </a:t>
            </a:r>
            <a:r>
              <a:rPr lang="cs-CZ" sz="2800" b="1" dirty="0" err="1" smtClean="0"/>
              <a:t>bb</a:t>
            </a:r>
            <a:r>
              <a:rPr lang="cs-CZ" sz="2800" b="1" dirty="0" smtClean="0"/>
              <a:t>. krycí</a:t>
            </a:r>
            <a:r>
              <a:rPr lang="cs-CZ" sz="2800" dirty="0" smtClean="0"/>
              <a:t>     vylučují ionty vodíku a chloru     vzniká v dutině kyselina solná(chlorovodíková)</a:t>
            </a:r>
          </a:p>
          <a:p>
            <a:pPr eaLnBrk="1" hangingPunct="1"/>
            <a:r>
              <a:rPr lang="cs-CZ" sz="2800" dirty="0" smtClean="0"/>
              <a:t>Na ochranu proti HCL tvoří </a:t>
            </a:r>
            <a:r>
              <a:rPr lang="cs-CZ" sz="2800" dirty="0" err="1" smtClean="0"/>
              <a:t>bb</a:t>
            </a:r>
            <a:r>
              <a:rPr lang="cs-CZ" sz="2800" dirty="0" smtClean="0"/>
              <a:t> sliznice hlen,který brání samonatrávení Ž sliznice</a:t>
            </a:r>
          </a:p>
          <a:p>
            <a:pPr eaLnBrk="1" hangingPunct="1"/>
            <a:endParaRPr lang="cs-CZ" sz="2800" dirty="0" smtClean="0"/>
          </a:p>
        </p:txBody>
      </p:sp>
      <p:sp>
        <p:nvSpPr>
          <p:cNvPr id="5" name="Šipka doprava 4"/>
          <p:cNvSpPr/>
          <p:nvPr/>
        </p:nvSpPr>
        <p:spPr>
          <a:xfrm>
            <a:off x="5796136" y="83671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1691680" y="126876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2267744" y="213285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211960" y="443711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7380312" y="213285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10" name="Šipka doprava 9"/>
          <p:cNvSpPr/>
          <p:nvPr/>
        </p:nvSpPr>
        <p:spPr>
          <a:xfrm>
            <a:off x="1979712" y="486916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229600" cy="6286500"/>
          </a:xfrm>
        </p:spPr>
        <p:txBody>
          <a:bodyPr/>
          <a:lstStyle/>
          <a:p>
            <a:pPr eaLnBrk="1" hangingPunct="1"/>
            <a:r>
              <a:rPr lang="cs-CZ" sz="2800" dirty="0" smtClean="0"/>
              <a:t>Sekrece šťávy nastává přímým </a:t>
            </a:r>
            <a:r>
              <a:rPr lang="cs-CZ" sz="2800" dirty="0" err="1" smtClean="0"/>
              <a:t>chem</a:t>
            </a:r>
            <a:r>
              <a:rPr lang="cs-CZ" sz="2800" dirty="0" smtClean="0"/>
              <a:t>. podnětem na sliznici a </a:t>
            </a:r>
            <a:r>
              <a:rPr lang="cs-CZ" sz="2800" dirty="0" smtClean="0"/>
              <a:t>nebo reflektoricky(</a:t>
            </a:r>
            <a:r>
              <a:rPr lang="cs-CZ" sz="2800" dirty="0" err="1" smtClean="0"/>
              <a:t>Pavlov</a:t>
            </a:r>
            <a:r>
              <a:rPr lang="cs-CZ" sz="2800" dirty="0" smtClean="0"/>
              <a:t>)</a:t>
            </a:r>
          </a:p>
          <a:p>
            <a:pPr eaLnBrk="1" hangingPunct="1"/>
            <a:r>
              <a:rPr lang="cs-CZ" sz="2800" dirty="0" smtClean="0"/>
              <a:t>Hladká svalovina směrem dolů mohutní     vytváří silný </a:t>
            </a:r>
            <a:r>
              <a:rPr lang="cs-CZ" sz="2800" b="1" dirty="0" smtClean="0"/>
              <a:t>vrátníkový svěrač</a:t>
            </a:r>
          </a:p>
          <a:p>
            <a:pPr eaLnBrk="1" hangingPunct="1"/>
            <a:r>
              <a:rPr lang="cs-CZ" sz="2800" dirty="0" smtClean="0"/>
              <a:t>Zevní povrch Ž kryje serózní blána-pobřišnice-pokračuje na spodní plochu jater jako průsvitná blána-</a:t>
            </a:r>
            <a:r>
              <a:rPr lang="cs-CZ" sz="2800" b="1" dirty="0" smtClean="0"/>
              <a:t>zvaná</a:t>
            </a:r>
            <a:r>
              <a:rPr lang="cs-CZ" sz="2800" dirty="0" smtClean="0"/>
              <a:t> </a:t>
            </a:r>
            <a:r>
              <a:rPr lang="cs-CZ" sz="2800" b="1" dirty="0" smtClean="0"/>
              <a:t>malá</a:t>
            </a:r>
            <a:r>
              <a:rPr lang="cs-CZ" sz="2800" dirty="0" smtClean="0"/>
              <a:t> </a:t>
            </a:r>
            <a:r>
              <a:rPr lang="cs-CZ" sz="2800" b="1" dirty="0" smtClean="0"/>
              <a:t>předstěra</a:t>
            </a:r>
            <a:r>
              <a:rPr lang="cs-CZ" sz="2800" dirty="0" smtClean="0"/>
              <a:t>(omentum minus)</a:t>
            </a:r>
          </a:p>
          <a:p>
            <a:pPr eaLnBrk="1" hangingPunct="1"/>
            <a:r>
              <a:rPr lang="cs-CZ" sz="2800" dirty="0" smtClean="0"/>
              <a:t>Poloha Ž-z větší části uložen pod bránicí vlevo od mediální čáry,zprava se dotýká spodní plochy jater,zleva sleziny,za žaludkem je uložena levá ledvina a pankreas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5436096" y="83671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" name="Zástupný symbol pro obsah 4" descr="images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339752" y="1052736"/>
            <a:ext cx="4214212" cy="46890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cs-CZ" b="1" smtClean="0"/>
              <a:t>TENKÉ STŘEVO</a:t>
            </a:r>
            <a:r>
              <a:rPr lang="cs-CZ" smtClean="0"/>
              <a:t>(intestinum tenue)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500063" y="1143000"/>
            <a:ext cx="8429625" cy="55006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sz="2800" smtClean="0"/>
              <a:t>Nejdůležitější část TT,dochází zde k úplnému rozložení přijaté potrav na základní složky a k jejich resorpci</a:t>
            </a:r>
          </a:p>
          <a:p>
            <a:pPr eaLnBrk="1" hangingPunct="1"/>
            <a:r>
              <a:rPr lang="cs-CZ" sz="2800" smtClean="0"/>
              <a:t>Délka TS u člověka kolísá mezi 3-5 metry(závisí na napětí svalstva hladkého),šířka je 2,5 cm na konci až 3,5cm</a:t>
            </a:r>
          </a:p>
          <a:p>
            <a:pPr eaLnBrk="1" hangingPunct="1"/>
            <a:r>
              <a:rPr lang="cs-CZ" sz="2800" smtClean="0"/>
              <a:t>Rozeznávají se 2 části:</a:t>
            </a:r>
            <a:r>
              <a:rPr lang="cs-CZ" sz="2800" b="1" smtClean="0"/>
              <a:t>1)nepohyblivá </a:t>
            </a:r>
            <a:r>
              <a:rPr lang="cs-CZ" sz="2800" smtClean="0"/>
              <a:t>část-přirostlá k zadní stěně břišní,</a:t>
            </a:r>
            <a:r>
              <a:rPr lang="cs-CZ" sz="2800" b="1" smtClean="0"/>
              <a:t>2)pohyblivá </a:t>
            </a:r>
            <a:r>
              <a:rPr lang="cs-CZ" sz="2800" smtClean="0"/>
              <a:t>část-přivěšenou závěsnou řasou serózní-</a:t>
            </a:r>
            <a:r>
              <a:rPr lang="cs-CZ" sz="2800" b="1" smtClean="0"/>
              <a:t>okružním mezenteriem</a:t>
            </a:r>
            <a:endParaRPr lang="cs-CZ" sz="2800" smtClean="0"/>
          </a:p>
          <a:p>
            <a:pPr eaLnBrk="1" hangingPunct="1"/>
            <a:r>
              <a:rPr lang="cs-CZ" sz="2800" smtClean="0"/>
              <a:t>Nepohyblivá část se nazývá </a:t>
            </a:r>
            <a:r>
              <a:rPr lang="cs-CZ" sz="2800" b="1" smtClean="0"/>
              <a:t>dvanáctník(duodenum) </a:t>
            </a:r>
            <a:r>
              <a:rPr lang="cs-CZ" sz="2800" smtClean="0"/>
              <a:t>pohyblivá část se nazývá </a:t>
            </a:r>
            <a:r>
              <a:rPr lang="cs-CZ" sz="2800" b="1" smtClean="0"/>
              <a:t>jejunoileum </a:t>
            </a:r>
            <a:r>
              <a:rPr lang="cs-CZ" sz="2800" smtClean="0"/>
              <a:t>a skládá se z </a:t>
            </a:r>
            <a:r>
              <a:rPr lang="cs-CZ" sz="2800" b="1" smtClean="0"/>
              <a:t>lačníku(jejunum)</a:t>
            </a:r>
            <a:r>
              <a:rPr lang="cs-CZ" sz="2800" smtClean="0"/>
              <a:t> a </a:t>
            </a:r>
            <a:r>
              <a:rPr lang="cs-CZ" sz="2800" b="1" smtClean="0"/>
              <a:t>kyčelníku (ileum</a:t>
            </a:r>
            <a:r>
              <a:rPr lang="cs-CZ" sz="2800" smtClean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" name="Zástupný symbol pro obsah 4" descr="index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2195736" y="1052736"/>
            <a:ext cx="4592340" cy="48230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229600" cy="6215062"/>
          </a:xfrm>
        </p:spPr>
        <p:txBody>
          <a:bodyPr/>
          <a:lstStyle/>
          <a:p>
            <a:pPr eaLnBrk="1" hangingPunct="1"/>
            <a:r>
              <a:rPr lang="cs-CZ" dirty="0" smtClean="0"/>
              <a:t>V dalších pasážích </a:t>
            </a:r>
            <a:r>
              <a:rPr lang="cs-CZ" b="1" dirty="0" smtClean="0"/>
              <a:t>jednovrstevný cylindrický </a:t>
            </a:r>
            <a:r>
              <a:rPr lang="cs-CZ" dirty="0" smtClean="0"/>
              <a:t>(resorpce živin) = hladký, místy zřasený = KLKY(vili,</a:t>
            </a:r>
            <a:r>
              <a:rPr lang="cs-CZ" dirty="0" err="1" smtClean="0"/>
              <a:t>villus</a:t>
            </a:r>
            <a:r>
              <a:rPr lang="cs-CZ" dirty="0" smtClean="0"/>
              <a:t>) – místa, která zvětšují povrch střev pro vstřebávání</a:t>
            </a:r>
            <a:endParaRPr lang="cs-CZ" b="1" dirty="0" smtClean="0"/>
          </a:p>
          <a:p>
            <a:pPr eaLnBrk="1" hangingPunct="1"/>
            <a:r>
              <a:rPr lang="cs-CZ" dirty="0" smtClean="0"/>
              <a:t>Musí spolehlivě </a:t>
            </a:r>
            <a:r>
              <a:rPr lang="cs-CZ" b="1" dirty="0" smtClean="0"/>
              <a:t>bránit</a:t>
            </a:r>
            <a:r>
              <a:rPr lang="cs-CZ" dirty="0" smtClean="0"/>
              <a:t> proti pronikáním bakterií, nevstřebatelných látek a pod. </a:t>
            </a:r>
          </a:p>
          <a:p>
            <a:pPr eaLnBrk="1" hangingPunct="1"/>
            <a:endParaRPr lang="cs-CZ" dirty="0" smtClean="0"/>
          </a:p>
          <a:p>
            <a:pPr eaLnBrk="1" hangingPunct="1">
              <a:buFont typeface="Arial" charset="0"/>
              <a:buNone/>
            </a:pPr>
            <a:r>
              <a:rPr lang="cs-CZ" dirty="0" smtClean="0"/>
              <a:t> </a:t>
            </a:r>
            <a:r>
              <a:rPr lang="cs-CZ" b="1" dirty="0" smtClean="0"/>
              <a:t>2)PODSLIZNIČNÍ VAZIVO</a:t>
            </a:r>
            <a:r>
              <a:rPr lang="cs-CZ" dirty="0" smtClean="0"/>
              <a:t>(</a:t>
            </a:r>
            <a:r>
              <a:rPr lang="cs-CZ" dirty="0" err="1" smtClean="0"/>
              <a:t>submucosa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Tvoří širší vrstvu trubice trávicí bohatou na pleteně cévní a nervové (</a:t>
            </a:r>
            <a:r>
              <a:rPr lang="cs-CZ" dirty="0" err="1" smtClean="0"/>
              <a:t>Messinerova</a:t>
            </a:r>
            <a:r>
              <a:rPr lang="cs-CZ" dirty="0" smtClean="0"/>
              <a:t> pleteň)</a:t>
            </a:r>
          </a:p>
          <a:p>
            <a:pPr eaLnBrk="1" hangingPunct="1"/>
            <a:r>
              <a:rPr lang="cs-CZ" dirty="0" smtClean="0"/>
              <a:t>Dovoluje posouvání sliznice proti spodině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472488" cy="650081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cs-CZ" sz="2800" dirty="0" smtClean="0"/>
              <a:t>Sliznice TS vytváří velké množství </a:t>
            </a:r>
            <a:r>
              <a:rPr lang="cs-CZ" sz="2800" b="1" dirty="0" smtClean="0"/>
              <a:t>řas</a:t>
            </a:r>
            <a:r>
              <a:rPr lang="cs-CZ" sz="2800" dirty="0" smtClean="0"/>
              <a:t>,uložených kolmo na podélnou osu TS,největší jsou až 8 mm vysoké a jsou </a:t>
            </a:r>
            <a:r>
              <a:rPr lang="cs-CZ" sz="2800" dirty="0" err="1" smtClean="0"/>
              <a:t>lokaliz</a:t>
            </a:r>
            <a:r>
              <a:rPr lang="cs-CZ" sz="2800" dirty="0" smtClean="0"/>
              <a:t>. v sestupné části dvanáctníku,postupně se snižují a vytrácejí      tyto řasy se jmenují </a:t>
            </a:r>
            <a:r>
              <a:rPr lang="cs-CZ" sz="2800" b="1" dirty="0" smtClean="0"/>
              <a:t>kruhové řasy(</a:t>
            </a:r>
            <a:r>
              <a:rPr lang="cs-CZ" sz="2800" b="1" dirty="0" err="1" smtClean="0"/>
              <a:t>Kerckringovy</a:t>
            </a:r>
            <a:r>
              <a:rPr lang="cs-CZ" sz="2800" b="1" dirty="0" smtClean="0"/>
              <a:t>)</a:t>
            </a:r>
            <a:r>
              <a:rPr lang="cs-CZ" sz="2800" dirty="0" smtClean="0"/>
              <a:t>-pomocí nich se </a:t>
            </a:r>
            <a:r>
              <a:rPr lang="cs-CZ" sz="2800" b="1" dirty="0" smtClean="0"/>
              <a:t>zvětšuje</a:t>
            </a:r>
            <a:r>
              <a:rPr lang="cs-CZ" sz="2800" dirty="0" smtClean="0"/>
              <a:t> resorpční a sekreční plocha střeva</a:t>
            </a:r>
          </a:p>
          <a:p>
            <a:pPr eaLnBrk="1" hangingPunct="1"/>
            <a:r>
              <a:rPr lang="cs-CZ" sz="2800" dirty="0" smtClean="0"/>
              <a:t>Významnější úlohu na </a:t>
            </a:r>
            <a:r>
              <a:rPr lang="cs-CZ" sz="2800" b="1" dirty="0" smtClean="0"/>
              <a:t>zvětšení</a:t>
            </a:r>
            <a:r>
              <a:rPr lang="cs-CZ" sz="2800" dirty="0" smtClean="0"/>
              <a:t> resorpční plochy hrají </a:t>
            </a:r>
            <a:r>
              <a:rPr lang="cs-CZ" sz="2800" b="1" dirty="0" smtClean="0"/>
              <a:t>klky  </a:t>
            </a:r>
            <a:r>
              <a:rPr lang="cs-CZ" sz="2800" dirty="0" smtClean="0"/>
              <a:t>vysoké až 1mm, na 1 mm2 jich připadne 20-40,jejich celková plocha činí až 50 m2</a:t>
            </a:r>
          </a:p>
          <a:p>
            <a:pPr eaLnBrk="1" hangingPunct="1"/>
            <a:r>
              <a:rPr lang="cs-CZ" sz="2800" dirty="0" smtClean="0"/>
              <a:t>Ve středu každého klku začíná slepě mízní vlásečnice do níž se resorbují mastné kyseliny aniž procházejí játry,v klku se nadále větví tepénka na síť vlásečnic do nichž resorbují ostatní živiny(cukry,aminokyseliny) 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699792" y="191683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42875"/>
            <a:ext cx="8472488" cy="6500813"/>
          </a:xfrm>
        </p:spPr>
        <p:txBody>
          <a:bodyPr/>
          <a:lstStyle/>
          <a:p>
            <a:pPr eaLnBrk="1" hangingPunct="1"/>
            <a:r>
              <a:rPr lang="cs-CZ" sz="2800" dirty="0" smtClean="0"/>
              <a:t>Žilka vycházející s klku vede krev do slizniční pleteně-dostává se do pleteně podslizniční-odtud do horní žily okružní-do žíly vrátnicové a do jater</a:t>
            </a:r>
          </a:p>
          <a:p>
            <a:pPr eaLnBrk="1" hangingPunct="1"/>
            <a:r>
              <a:rPr lang="cs-CZ" sz="2800" dirty="0" smtClean="0"/>
              <a:t>Mezi klky drobné tubulózní žlázky </a:t>
            </a:r>
            <a:r>
              <a:rPr lang="cs-CZ" sz="2800" dirty="0" smtClean="0"/>
              <a:t>střevní ty </a:t>
            </a:r>
            <a:r>
              <a:rPr lang="cs-CZ" sz="2800" dirty="0" smtClean="0"/>
              <a:t>produkují střev. šťávu a fermenty-</a:t>
            </a:r>
            <a:r>
              <a:rPr lang="cs-CZ" sz="2800" b="1" dirty="0" smtClean="0"/>
              <a:t>erepsin</a:t>
            </a:r>
            <a:r>
              <a:rPr lang="cs-CZ" sz="2800" dirty="0" smtClean="0"/>
              <a:t>       štěpí peptidy na aminokyseliny,poté </a:t>
            </a:r>
            <a:r>
              <a:rPr lang="cs-CZ" sz="2800" b="1" dirty="0" smtClean="0"/>
              <a:t>maltáza,</a:t>
            </a:r>
            <a:r>
              <a:rPr lang="cs-CZ" sz="2800" b="1" dirty="0" err="1" smtClean="0"/>
              <a:t>sachráza</a:t>
            </a:r>
            <a:r>
              <a:rPr lang="cs-CZ" sz="2800" b="1" dirty="0" smtClean="0"/>
              <a:t>,</a:t>
            </a:r>
            <a:r>
              <a:rPr lang="cs-CZ" sz="2800" b="1" dirty="0" err="1" smtClean="0"/>
              <a:t>laktáta</a:t>
            </a:r>
            <a:r>
              <a:rPr lang="cs-CZ" sz="2800" b="1" dirty="0" smtClean="0"/>
              <a:t>      </a:t>
            </a:r>
            <a:r>
              <a:rPr lang="cs-CZ" sz="2800" dirty="0" smtClean="0"/>
              <a:t>štěpící cukry na jednoduché hexózy</a:t>
            </a:r>
          </a:p>
          <a:p>
            <a:pPr eaLnBrk="1" hangingPunct="1"/>
            <a:r>
              <a:rPr lang="cs-CZ" sz="2800" dirty="0" smtClean="0"/>
              <a:t>Sliznice TS obsahuje velké množství shluků lymfocytů     mizích uzlíčků,kterých přibývá směrem k vyústění TS do tlustého střeva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2555776" y="479715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7956376" y="2564904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5580112" y="342900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5" name="Zástupný symbol pro obsah 4" descr="imagesd.jpe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547664" y="980728"/>
            <a:ext cx="6192688" cy="4638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142875"/>
            <a:ext cx="8758237" cy="650081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800" b="1" smtClean="0"/>
              <a:t>DVANÁCTNÍK(duodenum)</a:t>
            </a:r>
          </a:p>
          <a:p>
            <a:r>
              <a:rPr lang="cs-CZ" sz="2800" smtClean="0"/>
              <a:t>Je asi 30 cm dlouhý(podle toho název,stará míra udávala 12 palců=30cm)</a:t>
            </a:r>
          </a:p>
          <a:p>
            <a:r>
              <a:rPr lang="cs-CZ" sz="2800" smtClean="0"/>
              <a:t>Podoba podkovy,která obkružuje slinivku břišní</a:t>
            </a:r>
          </a:p>
          <a:p>
            <a:r>
              <a:rPr lang="cs-CZ" sz="2800" smtClean="0"/>
              <a:t>První část se nazývá bulbus</a:t>
            </a:r>
          </a:p>
          <a:p>
            <a:r>
              <a:rPr lang="cs-CZ" sz="2800" smtClean="0"/>
              <a:t>Sliznice podobná vrátnikové části žaludku</a:t>
            </a:r>
          </a:p>
          <a:p>
            <a:r>
              <a:rPr lang="cs-CZ" sz="2800" smtClean="0"/>
              <a:t>Na sestupné části je patrná Vaterská papila,která je podmíněna vývodům slin. břišní a žlučovodu</a:t>
            </a:r>
          </a:p>
          <a:p>
            <a:r>
              <a:rPr lang="cs-CZ" sz="2800" smtClean="0"/>
              <a:t>V konkavitě je uložena hlava slinivky břišní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Zástupný symbol pro obsah 4" descr="dvanactnik-slinivka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691680" y="980728"/>
            <a:ext cx="5609928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643937" cy="6357937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cs-CZ" sz="2800" b="1" dirty="0" smtClean="0"/>
              <a:t>LAČNÍK(jejunum)</a:t>
            </a:r>
          </a:p>
          <a:p>
            <a:r>
              <a:rPr lang="cs-CZ" sz="2800" dirty="0" smtClean="0"/>
              <a:t>Tvoří asi 3/5 pohyblivé části TS</a:t>
            </a:r>
          </a:p>
          <a:p>
            <a:r>
              <a:rPr lang="cs-CZ" sz="2800" dirty="0" smtClean="0"/>
              <a:t>Název odvozen z nepřítomnosti </a:t>
            </a:r>
            <a:r>
              <a:rPr lang="cs-CZ" sz="2800" dirty="0" err="1" smtClean="0"/>
              <a:t>natráveniny</a:t>
            </a:r>
            <a:r>
              <a:rPr lang="cs-CZ" sz="2800" dirty="0" smtClean="0"/>
              <a:t> </a:t>
            </a:r>
            <a:r>
              <a:rPr lang="cs-CZ" sz="2800" dirty="0" smtClean="0"/>
              <a:t>při pitvě</a:t>
            </a:r>
          </a:p>
          <a:p>
            <a:r>
              <a:rPr lang="cs-CZ" sz="2800" dirty="0" smtClean="0"/>
              <a:t>Dochází zde k intenzivnímu trávení a vstřebávání</a:t>
            </a:r>
          </a:p>
          <a:p>
            <a:endParaRPr lang="cs-CZ" sz="2800" dirty="0" smtClean="0"/>
          </a:p>
          <a:p>
            <a:pPr>
              <a:buFont typeface="Arial" charset="0"/>
              <a:buNone/>
            </a:pPr>
            <a:r>
              <a:rPr lang="cs-CZ" sz="2800" b="1" dirty="0" smtClean="0"/>
              <a:t>KYČELNÍK(ileum)</a:t>
            </a:r>
          </a:p>
          <a:p>
            <a:r>
              <a:rPr lang="cs-CZ" sz="2800" dirty="0" smtClean="0"/>
              <a:t>Tvoří zbývající 2/5 TS,přechod lačníku v kyčelník je plynulý,obsahuje velké množství nakupených mízních uzlíčků</a:t>
            </a:r>
          </a:p>
          <a:p>
            <a:r>
              <a:rPr lang="cs-CZ" sz="2800" dirty="0" smtClean="0"/>
              <a:t>Lačník i kyčelník se skládají v dut. břišní v kličky střevní,kličky kyčelníku jsou uloženy napravo od mediální čáry a pod pupkem,kličky jsou zavěšeny na řasovém okruží,mezenteriu      tvoří jeho serózní vrstvu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4932040" y="573325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Picture3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980728"/>
            <a:ext cx="6048672" cy="495382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8929688" cy="1143000"/>
          </a:xfrm>
        </p:spPr>
        <p:txBody>
          <a:bodyPr/>
          <a:lstStyle/>
          <a:p>
            <a:r>
              <a:rPr lang="cs-CZ" b="1" smtClean="0"/>
              <a:t>TLUSTÉ STŘEVO(intestinum crassum)</a:t>
            </a:r>
          </a:p>
        </p:txBody>
      </p:sp>
      <p:sp>
        <p:nvSpPr>
          <p:cNvPr id="6041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1143000"/>
            <a:ext cx="8715375" cy="5715000"/>
          </a:xfrm>
        </p:spPr>
        <p:txBody>
          <a:bodyPr>
            <a:normAutofit lnSpcReduction="10000"/>
          </a:bodyPr>
          <a:lstStyle/>
          <a:p>
            <a:r>
              <a:rPr lang="cs-CZ" sz="2800" dirty="0" smtClean="0"/>
              <a:t>Asi 150 cm dlouhé,tvoří čtyřhranný rámec v němž jsou uloženy kličky TS,</a:t>
            </a:r>
          </a:p>
          <a:p>
            <a:r>
              <a:rPr lang="cs-CZ" sz="2800" dirty="0" smtClean="0"/>
              <a:t>Skládá se ze </a:t>
            </a:r>
            <a:r>
              <a:rPr lang="cs-CZ" sz="2800" b="1" dirty="0" smtClean="0"/>
              <a:t>6</a:t>
            </a:r>
            <a:r>
              <a:rPr lang="cs-CZ" sz="2800" dirty="0" smtClean="0"/>
              <a:t> částí:tlusté střevo,červovitý výběžek,tračník vzestupný,příčný,sestupný,esovitá klička,konečník</a:t>
            </a:r>
          </a:p>
          <a:p>
            <a:r>
              <a:rPr lang="cs-CZ" sz="2800" dirty="0" smtClean="0"/>
              <a:t>Šířka tlustého střeva se udává na 5 cm</a:t>
            </a:r>
          </a:p>
          <a:p>
            <a:r>
              <a:rPr lang="cs-CZ" sz="2800" dirty="0" smtClean="0"/>
              <a:t>Typický znak jsou 3 podélné pruhy na zevním povrchu střeva      zvané pruhy tračníku se zbíhají na SS k červovitému výběžku,mezi </a:t>
            </a:r>
            <a:r>
              <a:rPr lang="cs-CZ" sz="2800" dirty="0" err="1" smtClean="0"/>
              <a:t>teniemi</a:t>
            </a:r>
            <a:r>
              <a:rPr lang="cs-CZ" sz="2800" dirty="0" smtClean="0"/>
              <a:t> je stěna vklenutá     tzv. výpuky ,</a:t>
            </a:r>
            <a:r>
              <a:rPr lang="cs-CZ" sz="2800" dirty="0" err="1" smtClean="0"/>
              <a:t>haustra</a:t>
            </a:r>
            <a:endParaRPr lang="cs-CZ" sz="2800" dirty="0" smtClean="0"/>
          </a:p>
          <a:p>
            <a:r>
              <a:rPr lang="cs-CZ" sz="2800" dirty="0" smtClean="0"/>
              <a:t>Další znak jsou bohaté výrůstky klků na zevní straně vyplněny tuk. vazivem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3131840" y="458112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131840" y="537321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Zástupný symbol pro obsah 4" descr="Intestinum_crassum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03648" y="908720"/>
            <a:ext cx="5288235" cy="51975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214313"/>
            <a:ext cx="8858250" cy="6429375"/>
          </a:xfrm>
        </p:spPr>
        <p:txBody>
          <a:bodyPr/>
          <a:lstStyle/>
          <a:p>
            <a:r>
              <a:rPr lang="cs-CZ" sz="2800" dirty="0" smtClean="0"/>
              <a:t>Sliznice je </a:t>
            </a:r>
            <a:r>
              <a:rPr lang="cs-CZ" sz="2800" b="1" dirty="0" smtClean="0"/>
              <a:t>bez</a:t>
            </a:r>
            <a:r>
              <a:rPr lang="cs-CZ" sz="2800" dirty="0" smtClean="0"/>
              <a:t> klků,obsahuje však velké množství pohárkových </a:t>
            </a:r>
            <a:r>
              <a:rPr lang="cs-CZ" sz="2800" dirty="0" err="1" smtClean="0"/>
              <a:t>bb</a:t>
            </a:r>
            <a:r>
              <a:rPr lang="cs-CZ" sz="2800" dirty="0" smtClean="0"/>
              <a:t>.,produkujících hlen     usnadňuji pohyb obsahu ST      více hustější      dochází k resorpci vody</a:t>
            </a:r>
          </a:p>
          <a:p>
            <a:endParaRPr lang="cs-CZ" sz="2800" dirty="0" smtClean="0"/>
          </a:p>
          <a:p>
            <a:pPr>
              <a:buFont typeface="Arial" charset="0"/>
              <a:buNone/>
            </a:pPr>
            <a:r>
              <a:rPr lang="cs-CZ" sz="2800" b="1" dirty="0" smtClean="0"/>
              <a:t>SLEPÉ STŘEVO(</a:t>
            </a:r>
            <a:r>
              <a:rPr lang="cs-CZ" sz="2800" b="1" dirty="0" err="1" smtClean="0"/>
              <a:t>caecum</a:t>
            </a:r>
            <a:r>
              <a:rPr lang="cs-CZ" sz="2800" b="1" dirty="0" smtClean="0"/>
              <a:t>)</a:t>
            </a:r>
            <a:endParaRPr lang="cs-CZ" sz="2800" dirty="0" smtClean="0"/>
          </a:p>
          <a:p>
            <a:r>
              <a:rPr lang="cs-CZ" sz="2800" dirty="0" smtClean="0"/>
              <a:t>Uloženo v pravé jámě kyčelní,pod vyústěním kyčelníku      opatřeno chlopní </a:t>
            </a:r>
            <a:r>
              <a:rPr lang="cs-CZ" sz="2800" dirty="0" err="1" smtClean="0"/>
              <a:t>ileoceakální</a:t>
            </a:r>
            <a:r>
              <a:rPr lang="cs-CZ" sz="2800" dirty="0" smtClean="0"/>
              <a:t>,která dovoluje průchod stolice jen jedním směrem     v ST je mnoho bakterií</a:t>
            </a:r>
          </a:p>
          <a:p>
            <a:r>
              <a:rPr lang="cs-CZ" sz="2800" dirty="0" smtClean="0"/>
              <a:t>Na svém dolním konci vybíhá v červovitý výběžek(apendix </a:t>
            </a:r>
            <a:r>
              <a:rPr lang="cs-CZ" sz="2800" dirty="0" err="1" smtClean="0"/>
              <a:t>vermiformis</a:t>
            </a:r>
            <a:r>
              <a:rPr lang="cs-CZ" sz="2800" dirty="0" smtClean="0"/>
              <a:t>) o délce 6 cm,obsahuje velké množství mízních uzlíčků-nazýván „břišní mandle"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6588224" y="83671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635896" y="126876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6228184" y="126876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7884368" y="407707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2411760" y="3645024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229600" cy="6429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dirty="0" smtClean="0"/>
              <a:t> </a:t>
            </a:r>
            <a:r>
              <a:rPr lang="cs-CZ" b="1" dirty="0" smtClean="0"/>
              <a:t>3)SVALOVÁ VRSTVA </a:t>
            </a:r>
            <a:r>
              <a:rPr lang="cs-CZ" dirty="0" smtClean="0"/>
              <a:t>– (</a:t>
            </a:r>
            <a:r>
              <a:rPr lang="cs-CZ" dirty="0" err="1" smtClean="0"/>
              <a:t>tunica</a:t>
            </a:r>
            <a:r>
              <a:rPr lang="cs-CZ" dirty="0" smtClean="0"/>
              <a:t> </a:t>
            </a:r>
            <a:r>
              <a:rPr lang="cs-CZ" dirty="0" err="1" smtClean="0"/>
              <a:t>muscularis</a:t>
            </a:r>
            <a:r>
              <a:rPr lang="cs-CZ" dirty="0" smtClean="0"/>
              <a:t>)</a:t>
            </a:r>
          </a:p>
          <a:p>
            <a:pPr eaLnBrk="1" hangingPunct="1"/>
            <a:r>
              <a:rPr lang="cs-CZ" dirty="0" smtClean="0"/>
              <a:t>Většinou tvořena </a:t>
            </a:r>
            <a:r>
              <a:rPr lang="cs-CZ" b="1" dirty="0" smtClean="0"/>
              <a:t>hladkou svalovinou</a:t>
            </a:r>
            <a:r>
              <a:rPr lang="cs-CZ" dirty="0" smtClean="0"/>
              <a:t>, ale jen v horní části TT, na dolní části TT (jako svěrač řitní) je svalovina </a:t>
            </a:r>
            <a:r>
              <a:rPr lang="cs-CZ" b="1" dirty="0" smtClean="0"/>
              <a:t>příčně pruhovaná</a:t>
            </a:r>
          </a:p>
          <a:p>
            <a:pPr eaLnBrk="1" hangingPunct="1"/>
            <a:r>
              <a:rPr lang="cs-CZ" b="1" dirty="0" smtClean="0"/>
              <a:t>Hladká svalovina-</a:t>
            </a:r>
            <a:r>
              <a:rPr lang="cs-CZ" dirty="0" smtClean="0"/>
              <a:t>je uspořádána do dvou vrstev  </a:t>
            </a:r>
            <a:r>
              <a:rPr lang="cs-CZ" b="1" dirty="0" smtClean="0"/>
              <a:t>A)vnitřní</a:t>
            </a:r>
            <a:r>
              <a:rPr lang="cs-CZ" dirty="0" smtClean="0"/>
              <a:t>- kruhovitá, cirkulární</a:t>
            </a:r>
          </a:p>
          <a:p>
            <a:pPr eaLnBrk="1" hangingPunct="1">
              <a:buFont typeface="Arial" charset="0"/>
              <a:buNone/>
            </a:pPr>
            <a:r>
              <a:rPr lang="cs-CZ" dirty="0" smtClean="0"/>
              <a:t>                   -snopce uspořádány prstencovitě,mají                   schopnost svěrače</a:t>
            </a:r>
          </a:p>
          <a:p>
            <a:pPr eaLnBrk="1" hangingPunct="1">
              <a:buFont typeface="Arial" charset="0"/>
              <a:buNone/>
            </a:pPr>
            <a:r>
              <a:rPr lang="cs-CZ" b="1" dirty="0" smtClean="0"/>
              <a:t>		       B)zevní –</a:t>
            </a:r>
            <a:r>
              <a:rPr lang="cs-CZ" dirty="0" smtClean="0"/>
              <a:t> podélná,</a:t>
            </a:r>
            <a:r>
              <a:rPr lang="cs-CZ" dirty="0" err="1" smtClean="0"/>
              <a:t>longitudální</a:t>
            </a:r>
            <a:endParaRPr lang="cs-CZ" dirty="0" smtClean="0"/>
          </a:p>
          <a:p>
            <a:pPr eaLnBrk="1" hangingPunct="1">
              <a:buFont typeface="Arial" charset="0"/>
              <a:buNone/>
            </a:pPr>
            <a:r>
              <a:rPr lang="cs-CZ" b="1" dirty="0" smtClean="0"/>
              <a:t>                    -</a:t>
            </a:r>
            <a:r>
              <a:rPr lang="cs-CZ" dirty="0" smtClean="0"/>
              <a:t>probíhají podél TT</a:t>
            </a:r>
          </a:p>
          <a:p>
            <a:pPr eaLnBrk="1" hangingPunct="1">
              <a:buFont typeface="Arial" charset="0"/>
              <a:buNone/>
            </a:pPr>
            <a:r>
              <a:rPr lang="cs-CZ" b="1" dirty="0" smtClean="0"/>
              <a:t>                     </a:t>
            </a:r>
            <a:r>
              <a:rPr lang="cs-CZ" dirty="0" smtClean="0"/>
              <a:t>posouvá potravu do dolních pasáží</a:t>
            </a:r>
            <a:endParaRPr lang="cs-CZ" b="1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715375" cy="64293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cs-CZ" sz="2800" dirty="0" smtClean="0"/>
              <a:t> </a:t>
            </a:r>
            <a:r>
              <a:rPr lang="cs-CZ" sz="2800" b="1" dirty="0" smtClean="0"/>
              <a:t>TRAČNÍK VZESTUPNÝ</a:t>
            </a:r>
            <a:r>
              <a:rPr lang="cs-CZ" sz="2800" dirty="0" smtClean="0"/>
              <a:t>(</a:t>
            </a:r>
            <a:r>
              <a:rPr lang="cs-CZ" sz="2800" dirty="0" err="1" smtClean="0"/>
              <a:t>colon</a:t>
            </a:r>
            <a:r>
              <a:rPr lang="cs-CZ" sz="2800" dirty="0" smtClean="0"/>
              <a:t> </a:t>
            </a:r>
            <a:r>
              <a:rPr lang="cs-CZ" sz="2800" dirty="0" err="1" smtClean="0"/>
              <a:t>ascendes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Pokračování slepého střeva,stoupá až k játrům,uložen povrchně pod stěnou břišní,délka je 15-20 cm</a:t>
            </a:r>
          </a:p>
          <a:p>
            <a:r>
              <a:rPr lang="cs-CZ" sz="2800" dirty="0" smtClean="0"/>
              <a:t>Pod játry se ohýbá tvoří jaterní ohbí (</a:t>
            </a:r>
            <a:r>
              <a:rPr lang="cs-CZ" sz="2800" dirty="0" err="1" smtClean="0"/>
              <a:t>hepatalní</a:t>
            </a:r>
            <a:r>
              <a:rPr lang="cs-CZ" sz="2800" dirty="0" smtClean="0"/>
              <a:t>)a zde začíná     </a:t>
            </a:r>
          </a:p>
          <a:p>
            <a:pPr>
              <a:buFont typeface="Arial" charset="0"/>
              <a:buNone/>
            </a:pPr>
            <a:r>
              <a:rPr lang="cs-CZ" sz="2800" b="1" dirty="0" smtClean="0"/>
              <a:t> TRAČNÍK PŘÍČNÝ</a:t>
            </a:r>
            <a:r>
              <a:rPr lang="cs-CZ" sz="2800" dirty="0" smtClean="0"/>
              <a:t>(</a:t>
            </a:r>
            <a:r>
              <a:rPr lang="cs-CZ" sz="2800" dirty="0" err="1" smtClean="0"/>
              <a:t>colon</a:t>
            </a:r>
            <a:r>
              <a:rPr lang="cs-CZ" sz="2800" b="1" dirty="0" smtClean="0"/>
              <a:t> </a:t>
            </a:r>
            <a:r>
              <a:rPr lang="cs-CZ" sz="2800" dirty="0" err="1" smtClean="0"/>
              <a:t>transverzum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Dlouhý asi 50cm,probíhá pod žaludkem,vlevo sahá až k slezině       slezinné ohbí</a:t>
            </a:r>
          </a:p>
          <a:p>
            <a:r>
              <a:rPr lang="cs-CZ" sz="2800" dirty="0" smtClean="0"/>
              <a:t>Překrývá jej velká předstěra</a:t>
            </a:r>
          </a:p>
          <a:p>
            <a:pPr>
              <a:buFont typeface="Arial" charset="0"/>
              <a:buNone/>
            </a:pPr>
            <a:r>
              <a:rPr lang="cs-CZ" sz="2800" dirty="0" smtClean="0"/>
              <a:t> </a:t>
            </a:r>
            <a:r>
              <a:rPr lang="cs-CZ" sz="2800" b="1" dirty="0" smtClean="0"/>
              <a:t>TRAČNÍK SESTUPNÝ</a:t>
            </a:r>
            <a:r>
              <a:rPr lang="cs-CZ" sz="2800" dirty="0" smtClean="0"/>
              <a:t>(</a:t>
            </a:r>
            <a:r>
              <a:rPr lang="cs-CZ" sz="2800" dirty="0" err="1" smtClean="0"/>
              <a:t>colon</a:t>
            </a:r>
            <a:r>
              <a:rPr lang="cs-CZ" sz="2800" dirty="0" smtClean="0"/>
              <a:t> </a:t>
            </a:r>
            <a:r>
              <a:rPr lang="cs-CZ" sz="2800" dirty="0" err="1" smtClean="0"/>
              <a:t>descendes</a:t>
            </a:r>
            <a:r>
              <a:rPr lang="cs-CZ" sz="2800" dirty="0" smtClean="0"/>
              <a:t>)</a:t>
            </a:r>
          </a:p>
          <a:p>
            <a:r>
              <a:rPr lang="cs-CZ" sz="2800" dirty="0" smtClean="0"/>
              <a:t>Dlouhý asi 30 cm,jde podél levého okraje dutiny břišní do levé jámy kyčelní      přechází v esovitou kličku</a:t>
            </a:r>
          </a:p>
          <a:p>
            <a:pPr>
              <a:buFont typeface="Arial" charset="0"/>
              <a:buNone/>
            </a:pPr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4" name="Šipka doprava 3"/>
          <p:cNvSpPr/>
          <p:nvPr/>
        </p:nvSpPr>
        <p:spPr>
          <a:xfrm>
            <a:off x="3491880" y="378904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2411760" y="242088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5148064" y="5517232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643937" cy="62865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mtClean="0"/>
              <a:t> </a:t>
            </a:r>
            <a:r>
              <a:rPr lang="cs-CZ" sz="2800" b="1" smtClean="0"/>
              <a:t>ESOVITÁ KLIČKA</a:t>
            </a:r>
            <a:r>
              <a:rPr lang="cs-CZ" sz="2800" smtClean="0"/>
              <a:t>(colon sigmoideum)</a:t>
            </a:r>
          </a:p>
          <a:p>
            <a:r>
              <a:rPr lang="cs-CZ" sz="2800" smtClean="0"/>
              <a:t>Dlouhý asi 30 cm,název odovozen podle esovitého průběhu,v malé pánvi přechází v konečník</a:t>
            </a:r>
          </a:p>
          <a:p>
            <a:pPr>
              <a:buFont typeface="Arial" charset="0"/>
              <a:buNone/>
            </a:pPr>
            <a:r>
              <a:rPr lang="cs-CZ" sz="2800" b="1" smtClean="0"/>
              <a:t> KONEČNÍK</a:t>
            </a:r>
            <a:r>
              <a:rPr lang="cs-CZ" sz="2800" smtClean="0"/>
              <a:t>(rectum)</a:t>
            </a:r>
          </a:p>
          <a:p>
            <a:r>
              <a:rPr lang="cs-CZ" sz="2800" smtClean="0"/>
              <a:t>Dlouhý asi 15cm,leží ve vyhloubení kosti křížové</a:t>
            </a:r>
          </a:p>
          <a:p>
            <a:r>
              <a:rPr lang="cs-CZ" sz="2800" b="1" smtClean="0"/>
              <a:t>2 části</a:t>
            </a:r>
            <a:r>
              <a:rPr lang="cs-CZ" sz="2800" smtClean="0"/>
              <a:t>:</a:t>
            </a:r>
            <a:r>
              <a:rPr lang="cs-CZ" sz="2800" b="1" smtClean="0"/>
              <a:t>horní </a:t>
            </a:r>
            <a:r>
              <a:rPr lang="cs-CZ" sz="2800" smtClean="0"/>
              <a:t>pánevní a </a:t>
            </a:r>
            <a:r>
              <a:rPr lang="cs-CZ" sz="2800" b="1" smtClean="0"/>
              <a:t>dolní</a:t>
            </a:r>
            <a:r>
              <a:rPr lang="cs-CZ" sz="2800" smtClean="0"/>
              <a:t> řitní</a:t>
            </a:r>
          </a:p>
          <a:p>
            <a:r>
              <a:rPr lang="cs-CZ" sz="2800" smtClean="0"/>
              <a:t>Horní část se rozšiřuje v baňatou ampuli ve které se shromažďují výkaly</a:t>
            </a:r>
          </a:p>
          <a:p>
            <a:r>
              <a:rPr lang="cs-CZ" sz="2800" smtClean="0"/>
              <a:t>Dolní část přechází v útvar zvaný </a:t>
            </a:r>
            <a:r>
              <a:rPr lang="cs-CZ" sz="2800" b="1" smtClean="0"/>
              <a:t>řiť</a:t>
            </a:r>
            <a:r>
              <a:rPr lang="cs-CZ" sz="2800" smtClean="0"/>
              <a:t>,řitní otvor je opatřen příčně pruhovaným svalem(</a:t>
            </a:r>
            <a:r>
              <a:rPr lang="cs-CZ" sz="2400" smtClean="0"/>
              <a:t>m.sphincter ani externus)</a:t>
            </a:r>
            <a:r>
              <a:rPr lang="cs-CZ" sz="2800" smtClean="0"/>
              <a:t>,tlak stolice na nerv zakonč. ve stěne vyvolává defekační proces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Zástupný symbol pro obsah 4" descr="3350_Rectum_Card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908720"/>
            <a:ext cx="5529213" cy="44573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r>
              <a:rPr lang="cs-CZ" b="1" smtClean="0"/>
              <a:t>JÁTRA(hepar)</a:t>
            </a:r>
          </a:p>
        </p:txBody>
      </p:sp>
      <p:sp>
        <p:nvSpPr>
          <p:cNvPr id="675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142875" y="1071563"/>
            <a:ext cx="8786813" cy="5572125"/>
          </a:xfrm>
        </p:spPr>
        <p:txBody>
          <a:bodyPr>
            <a:normAutofit lnSpcReduction="10000"/>
          </a:bodyPr>
          <a:lstStyle/>
          <a:p>
            <a:r>
              <a:rPr lang="cs-CZ" sz="2800" smtClean="0"/>
              <a:t>Uložená pod pravou klenbou bránice,váží zhruba 1,5 kg,křehká,červenohnědé</a:t>
            </a:r>
          </a:p>
          <a:p>
            <a:r>
              <a:rPr lang="cs-CZ" sz="2800" smtClean="0"/>
              <a:t>Horní plocha jater přiléhá ke klenbě bránice,spodní plocha nese otisky orgánů,na kterých leží :žaludek,dvanáctník,příčný tračník,pravé ledviny a nadledviny</a:t>
            </a:r>
          </a:p>
          <a:p>
            <a:r>
              <a:rPr lang="cs-CZ" sz="2800" smtClean="0"/>
              <a:t>Jsou rozdělena na 2 laloky:</a:t>
            </a:r>
            <a:r>
              <a:rPr lang="cs-CZ" sz="2800" b="1" smtClean="0"/>
              <a:t>vetší</a:t>
            </a:r>
            <a:r>
              <a:rPr lang="cs-CZ" sz="2800" smtClean="0"/>
              <a:t>(pravý),</a:t>
            </a:r>
            <a:r>
              <a:rPr lang="cs-CZ" sz="2800" b="1" smtClean="0"/>
              <a:t>menší</a:t>
            </a:r>
            <a:r>
              <a:rPr lang="cs-CZ" sz="2800" smtClean="0"/>
              <a:t>(levý),hranice mezi oběma laloky je dobře patrná na spodní ploše v podobě nářezu</a:t>
            </a:r>
          </a:p>
          <a:p>
            <a:r>
              <a:rPr lang="cs-CZ" sz="2800" smtClean="0"/>
              <a:t>Na spodní ploše PL jsou 2 jamky:</a:t>
            </a:r>
            <a:r>
              <a:rPr lang="cs-CZ" sz="2800" b="1" smtClean="0"/>
              <a:t>1)přední,dolní </a:t>
            </a:r>
            <a:r>
              <a:rPr lang="cs-CZ" sz="2800" smtClean="0"/>
              <a:t>pro měchýř žlučový, </a:t>
            </a:r>
            <a:r>
              <a:rPr lang="cs-CZ" sz="2800" b="1" smtClean="0"/>
              <a:t>2)dolní a zadní</a:t>
            </a:r>
            <a:r>
              <a:rPr lang="cs-CZ" sz="2800" smtClean="0"/>
              <a:t> pro dolní dutou žílu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Zástupný symbol pro obsah 4" descr="hepar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476672"/>
            <a:ext cx="6075189" cy="5035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715375" cy="6500812"/>
          </a:xfrm>
        </p:spPr>
        <p:txBody>
          <a:bodyPr>
            <a:normAutofit fontScale="92500" lnSpcReduction="10000"/>
          </a:bodyPr>
          <a:lstStyle/>
          <a:p>
            <a:r>
              <a:rPr lang="cs-CZ" sz="2800" smtClean="0"/>
              <a:t>mezi zářezem mezilalokovým a oběma jamkami je branka jaterní(porta hepatis)z ní vystupuji žlučové vývody a přichází sem vrátnicová žíla a tepna jaterní</a:t>
            </a:r>
          </a:p>
          <a:p>
            <a:r>
              <a:rPr lang="cs-CZ" sz="2800" smtClean="0"/>
              <a:t>Povrch jater kryje seróza,pobřišnice,která přechází z malého zakřivení na žaludku v podobě malé předstěry</a:t>
            </a:r>
          </a:p>
          <a:p>
            <a:r>
              <a:rPr lang="cs-CZ" sz="2800" smtClean="0"/>
              <a:t>V pravém okraji malé předstěry ústí do jater žíla vrátnicová a tepna jaterní a vystupuje žlučovod</a:t>
            </a:r>
          </a:p>
          <a:p>
            <a:r>
              <a:rPr lang="cs-CZ" sz="2800" smtClean="0"/>
              <a:t>Základní stavební jednotkou jat. parenychmu je jaterní lalůček,velký asi 1mm,tavru šestibokého hranolku</a:t>
            </a:r>
          </a:p>
          <a:p>
            <a:r>
              <a:rPr lang="cs-CZ" sz="2800" smtClean="0"/>
              <a:t>Každý lalůček se skládá z mnoha trámců pater bb. ,které se radiálně zbíhají do středu</a:t>
            </a:r>
          </a:p>
          <a:p>
            <a:r>
              <a:rPr lang="cs-CZ" sz="2800" smtClean="0"/>
              <a:t>Každý trámec je tvořen dvěma řadami bb ,mezi nimiž zůstává uzoučký kanálek-žlučová kapilára-do něho vylučují jaterní bb žluč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Zástupný symbol pro obsah 4" descr="2419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755576" y="1340768"/>
            <a:ext cx="7301435" cy="45334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85750" y="214313"/>
            <a:ext cx="8715375" cy="6429375"/>
          </a:xfrm>
        </p:spPr>
        <p:txBody>
          <a:bodyPr/>
          <a:lstStyle/>
          <a:p>
            <a:r>
              <a:rPr lang="cs-CZ" sz="2800" dirty="0" smtClean="0"/>
              <a:t>Postupně se spojují do větších kanálků až nakonec z každého laloku vychází jeden žlučovod       ty se pak v brance jaterní spojí a vytváří     </a:t>
            </a:r>
            <a:r>
              <a:rPr lang="cs-CZ" sz="2800" dirty="0" err="1" smtClean="0"/>
              <a:t>ductus</a:t>
            </a:r>
            <a:r>
              <a:rPr lang="cs-CZ" sz="2800" dirty="0" smtClean="0"/>
              <a:t> </a:t>
            </a:r>
            <a:r>
              <a:rPr lang="cs-CZ" sz="2800" dirty="0" err="1" smtClean="0"/>
              <a:t>hepaticus</a:t>
            </a:r>
            <a:r>
              <a:rPr lang="cs-CZ" sz="2800" dirty="0" smtClean="0"/>
              <a:t> </a:t>
            </a:r>
            <a:r>
              <a:rPr lang="cs-CZ" sz="2800" dirty="0" err="1" smtClean="0"/>
              <a:t>comunis</a:t>
            </a:r>
            <a:r>
              <a:rPr lang="cs-CZ" sz="2800" dirty="0" smtClean="0"/>
              <a:t>(společný vývod jaterní) pokračuje jako     </a:t>
            </a:r>
            <a:r>
              <a:rPr lang="cs-CZ" sz="2800" dirty="0" err="1" smtClean="0"/>
              <a:t>ductus</a:t>
            </a:r>
            <a:r>
              <a:rPr lang="cs-CZ" sz="2800" dirty="0" smtClean="0"/>
              <a:t> </a:t>
            </a:r>
            <a:r>
              <a:rPr lang="cs-CZ" sz="2800" dirty="0" err="1" smtClean="0"/>
              <a:t>choledochus</a:t>
            </a:r>
            <a:r>
              <a:rPr lang="cs-CZ" sz="2800" dirty="0" smtClean="0"/>
              <a:t>        ten vyúsťuje ve </a:t>
            </a:r>
            <a:r>
              <a:rPr lang="cs-CZ" sz="2800" dirty="0" err="1" smtClean="0"/>
              <a:t>Vaterské</a:t>
            </a:r>
            <a:r>
              <a:rPr lang="cs-CZ" sz="2800" dirty="0" smtClean="0"/>
              <a:t> papile</a:t>
            </a:r>
          </a:p>
          <a:p>
            <a:r>
              <a:rPr lang="cs-CZ" sz="2800" dirty="0" smtClean="0"/>
              <a:t>Žluč je nezbytná pro vstřebávání tuků,povzbuzuje peristaltiku střevní,zabraňuje příliš kyselé reakci v TS</a:t>
            </a:r>
          </a:p>
          <a:p>
            <a:r>
              <a:rPr lang="cs-CZ" sz="2800" dirty="0" smtClean="0"/>
              <a:t>Aby jí bylo  k dispozici byl vytvořen žluč. měchýř(</a:t>
            </a:r>
            <a:r>
              <a:rPr lang="cs-CZ" sz="2800" dirty="0" err="1" smtClean="0"/>
              <a:t>veisca</a:t>
            </a:r>
            <a:r>
              <a:rPr lang="cs-CZ" sz="2800" dirty="0" smtClean="0"/>
              <a:t>  </a:t>
            </a:r>
            <a:r>
              <a:rPr lang="cs-CZ" sz="2800" dirty="0" err="1" smtClean="0"/>
              <a:t>fellea</a:t>
            </a:r>
            <a:r>
              <a:rPr lang="cs-CZ" sz="2800" dirty="0" smtClean="0"/>
              <a:t>)      uloženého na spodní straně jater,má objem asi 50 ml,žluč odchází vývodem žlučníkovým(</a:t>
            </a:r>
            <a:r>
              <a:rPr lang="cs-CZ" sz="2800" dirty="0" err="1" smtClean="0"/>
              <a:t>ductus</a:t>
            </a:r>
            <a:r>
              <a:rPr lang="cs-CZ" sz="2800" dirty="0" smtClean="0"/>
              <a:t> </a:t>
            </a:r>
            <a:r>
              <a:rPr lang="cs-CZ" sz="2800" dirty="0" err="1" smtClean="0"/>
              <a:t>cystikus</a:t>
            </a:r>
            <a:r>
              <a:rPr lang="cs-CZ" sz="2800" dirty="0" smtClean="0"/>
              <a:t>)</a:t>
            </a:r>
          </a:p>
        </p:txBody>
      </p:sp>
      <p:sp>
        <p:nvSpPr>
          <p:cNvPr id="4" name="Šipka doprava 3"/>
          <p:cNvSpPr/>
          <p:nvPr/>
        </p:nvSpPr>
        <p:spPr>
          <a:xfrm>
            <a:off x="7380312" y="126876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3131840" y="213285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7572375" y="171450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6876256" y="213285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8" name="Šipka doprava 7"/>
          <p:cNvSpPr/>
          <p:nvPr/>
        </p:nvSpPr>
        <p:spPr>
          <a:xfrm>
            <a:off x="4355976" y="4869160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786812" cy="6429375"/>
          </a:xfrm>
        </p:spPr>
        <p:txBody>
          <a:bodyPr>
            <a:normAutofit lnSpcReduction="10000"/>
          </a:bodyPr>
          <a:lstStyle/>
          <a:p>
            <a:pPr>
              <a:buFont typeface="Arial" charset="0"/>
              <a:buNone/>
            </a:pPr>
            <a:r>
              <a:rPr lang="cs-CZ" sz="2800" b="1" smtClean="0"/>
              <a:t>ŽLUČ(fel,bilis)</a:t>
            </a:r>
            <a:endParaRPr lang="cs-CZ" sz="2800" smtClean="0"/>
          </a:p>
          <a:p>
            <a:r>
              <a:rPr lang="cs-CZ" sz="2400" smtClean="0"/>
              <a:t>Barvy žlutozelené,výrazně hořká,vazká tekutina</a:t>
            </a:r>
          </a:p>
          <a:p>
            <a:r>
              <a:rPr lang="cs-CZ" sz="2400" smtClean="0"/>
              <a:t>Barvu žluči propůjčila žluč. barviva (bilirubin,biliverdin) vznikající rozpadem erytrocytů v játrech a slezině</a:t>
            </a:r>
          </a:p>
          <a:p>
            <a:pPr>
              <a:buFont typeface="Arial" charset="0"/>
              <a:buNone/>
            </a:pPr>
            <a:r>
              <a:rPr lang="cs-CZ" sz="2400" smtClean="0"/>
              <a:t> </a:t>
            </a:r>
            <a:r>
              <a:rPr lang="cs-CZ" sz="2800" b="1" smtClean="0"/>
              <a:t>ŽLUČOVÁ BARVIVA</a:t>
            </a:r>
            <a:endParaRPr lang="cs-CZ" sz="2400" b="1" smtClean="0"/>
          </a:p>
          <a:p>
            <a:r>
              <a:rPr lang="cs-CZ" sz="2400" smtClean="0"/>
              <a:t>Přivádí do jater žíla vrátnicová,která do nich přivádí všechny vstřebané látky(kromě tuků) ze žaludku ,střeva T i TL,</a:t>
            </a:r>
          </a:p>
          <a:p>
            <a:r>
              <a:rPr lang="cs-CZ" sz="2400" smtClean="0"/>
              <a:t>V jaterní brance se vrátnicová žíla dělí na 2 větve,ty postupně na menší až nakonec vznikají drobné žilky </a:t>
            </a:r>
            <a:r>
              <a:rPr lang="cs-CZ" sz="2400" b="1" smtClean="0"/>
              <a:t>mezilalůčkové </a:t>
            </a:r>
            <a:r>
              <a:rPr lang="cs-CZ" sz="2400" smtClean="0"/>
              <a:t>ty pak narůstají do větších žilek podlalůčkových dále do mohutných žil jaterních,které pak ústi do dolní duté žíly</a:t>
            </a:r>
          </a:p>
          <a:p>
            <a:r>
              <a:rPr lang="cs-CZ" sz="2400" smtClean="0"/>
              <a:t>kromě krve ,která se dostává do jater ž. vrátnicovou ,přichází sem také krev okysličená cestou tepny jaterní z břišní aorty,mluvíme tedy o dvojím přítoku krevním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Nadpis 1"/>
          <p:cNvSpPr>
            <a:spLocks noGrp="1"/>
          </p:cNvSpPr>
          <p:nvPr>
            <p:ph type="title"/>
          </p:nvPr>
        </p:nvSpPr>
        <p:spPr>
          <a:xfrm>
            <a:off x="428625" y="-214313"/>
            <a:ext cx="8229600" cy="1143001"/>
          </a:xfrm>
        </p:spPr>
        <p:txBody>
          <a:bodyPr/>
          <a:lstStyle/>
          <a:p>
            <a:r>
              <a:rPr lang="cs-CZ" sz="4000" b="1" smtClean="0"/>
              <a:t>SLINIVKA BŘIŠNÍ</a:t>
            </a:r>
            <a:r>
              <a:rPr lang="cs-CZ" sz="4000" smtClean="0"/>
              <a:t>(pankreas)</a:t>
            </a:r>
            <a:endParaRPr lang="cs-CZ" sz="4000" b="1" smtClean="0"/>
          </a:p>
        </p:txBody>
      </p:sp>
      <p:sp>
        <p:nvSpPr>
          <p:cNvPr id="757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857250"/>
            <a:ext cx="8715375" cy="5786438"/>
          </a:xfrm>
        </p:spPr>
        <p:txBody>
          <a:bodyPr>
            <a:normAutofit lnSpcReduction="10000"/>
          </a:bodyPr>
          <a:lstStyle/>
          <a:p>
            <a:r>
              <a:rPr lang="cs-CZ" sz="2800" smtClean="0"/>
              <a:t>Protáhlý útvar o délce 20 cm,m=80g,uložena horizontálně,kříží páteř v úrovni L2 a L3</a:t>
            </a:r>
          </a:p>
          <a:p>
            <a:r>
              <a:rPr lang="cs-CZ" sz="2800" smtClean="0"/>
              <a:t>Narůžovělá barva, na povrchu zřetelné lalůčkovité struktury</a:t>
            </a:r>
          </a:p>
          <a:p>
            <a:r>
              <a:rPr lang="cs-CZ" sz="2800" smtClean="0"/>
              <a:t>Rozeznáváme 3 části:</a:t>
            </a:r>
            <a:r>
              <a:rPr lang="cs-CZ" sz="2800" b="1" smtClean="0"/>
              <a:t>hlavu</a:t>
            </a:r>
            <a:r>
              <a:rPr lang="cs-CZ" sz="2800" smtClean="0"/>
              <a:t>(caput)uloženou v ohbí dvanáctníku,</a:t>
            </a:r>
            <a:r>
              <a:rPr lang="cs-CZ" sz="2800" b="1" smtClean="0"/>
              <a:t>tělo</a:t>
            </a:r>
            <a:r>
              <a:rPr lang="cs-CZ" sz="2800" smtClean="0"/>
              <a:t>(corpus)a </a:t>
            </a:r>
            <a:r>
              <a:rPr lang="cs-CZ" sz="2800" b="1" smtClean="0"/>
              <a:t>ocas</a:t>
            </a:r>
            <a:r>
              <a:rPr lang="cs-CZ" sz="2800" smtClean="0"/>
              <a:t>(cauda)míří ke slezině</a:t>
            </a:r>
          </a:p>
          <a:p>
            <a:r>
              <a:rPr lang="cs-CZ" sz="2800" smtClean="0"/>
              <a:t>Uvnitř žlázy je uložen hlavní vývod pankratický,vyúsťující do duodena pomocí vaterské papily i se žlučovodem</a:t>
            </a:r>
          </a:p>
          <a:p>
            <a:r>
              <a:rPr lang="cs-CZ" sz="2800" smtClean="0"/>
              <a:t>Sekretem je </a:t>
            </a:r>
            <a:r>
              <a:rPr lang="cs-CZ" sz="2800" b="1" smtClean="0"/>
              <a:t>pankreatická šťáva</a:t>
            </a:r>
            <a:r>
              <a:rPr lang="cs-CZ" sz="2800" smtClean="0"/>
              <a:t>,obsahue trypsin(bilkoviny),lipázu(tuky),maltázu a amylázu(gylcidy)</a:t>
            </a:r>
            <a:endParaRPr lang="cs-CZ" sz="28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214313"/>
            <a:ext cx="8229600" cy="5911850"/>
          </a:xfrm>
        </p:spPr>
        <p:txBody>
          <a:bodyPr/>
          <a:lstStyle/>
          <a:p>
            <a:pPr eaLnBrk="1" hangingPunct="1"/>
            <a:r>
              <a:rPr lang="cs-CZ" dirty="0" smtClean="0"/>
              <a:t>Mezi oběma vrstvami je cévní a nervová pleteň s četnými buňkami vegetativními.</a:t>
            </a:r>
          </a:p>
          <a:p>
            <a:pPr eaLnBrk="1" hangingPunct="1"/>
            <a:endParaRPr lang="cs-CZ" dirty="0" smtClean="0"/>
          </a:p>
          <a:p>
            <a:pPr eaLnBrk="1" hangingPunct="1">
              <a:buFont typeface="Arial" charset="0"/>
              <a:buNone/>
            </a:pPr>
            <a:r>
              <a:rPr lang="cs-CZ" dirty="0" smtClean="0"/>
              <a:t> 4)</a:t>
            </a:r>
            <a:r>
              <a:rPr lang="cs-CZ" b="1" dirty="0" smtClean="0"/>
              <a:t>POVRCHOVÁ VRSTVA</a:t>
            </a:r>
          </a:p>
          <a:p>
            <a:pPr eaLnBrk="1" hangingPunct="1"/>
            <a:r>
              <a:rPr lang="cs-CZ" dirty="0" smtClean="0"/>
              <a:t>tvořená A)</a:t>
            </a:r>
            <a:r>
              <a:rPr lang="cs-CZ" b="1" dirty="0" smtClean="0"/>
              <a:t>zahuštěným vazivem</a:t>
            </a:r>
            <a:r>
              <a:rPr lang="cs-CZ" dirty="0" smtClean="0"/>
              <a:t> přecházejícím do okolí     </a:t>
            </a:r>
            <a:r>
              <a:rPr lang="cs-CZ" dirty="0" smtClean="0"/>
              <a:t> název </a:t>
            </a:r>
            <a:r>
              <a:rPr lang="cs-CZ" dirty="0" smtClean="0"/>
              <a:t>ADVENTECIE</a:t>
            </a:r>
          </a:p>
          <a:p>
            <a:pPr eaLnBrk="1" hangingPunct="1">
              <a:buFont typeface="Arial" charset="0"/>
              <a:buNone/>
            </a:pPr>
            <a:r>
              <a:rPr lang="cs-CZ" b="1" dirty="0" smtClean="0"/>
              <a:t>                   B)lesklá blána</a:t>
            </a:r>
            <a:r>
              <a:rPr lang="cs-CZ" dirty="0" smtClean="0"/>
              <a:t>      serózní blána to jsou kryty všechny orgány TS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1619672" y="2420888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4572000" y="2924944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Zástupný symbol pro obsah 4" descr="pankreas-300x250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1475656" y="908720"/>
            <a:ext cx="5873977" cy="48949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214313"/>
            <a:ext cx="8643937" cy="6429375"/>
          </a:xfrm>
        </p:spPr>
        <p:txBody>
          <a:bodyPr>
            <a:normAutofit fontScale="92500" lnSpcReduction="10000"/>
          </a:bodyPr>
          <a:lstStyle/>
          <a:p>
            <a:r>
              <a:rPr lang="cs-CZ" sz="2800" dirty="0" smtClean="0"/>
              <a:t>v pankreatu se pak nachází zvláštní ostrůvky </a:t>
            </a:r>
            <a:r>
              <a:rPr lang="cs-CZ" sz="2800" dirty="0" err="1" smtClean="0"/>
              <a:t>buňek</a:t>
            </a:r>
            <a:r>
              <a:rPr lang="cs-CZ" sz="2800" dirty="0" smtClean="0"/>
              <a:t>,jsou to LANGERHANSONOVY      vyměšují hormon ,který ovlivňuje metabolismus glycidů,je to inzulín a </a:t>
            </a:r>
            <a:r>
              <a:rPr lang="cs-CZ" sz="2800" dirty="0" err="1" smtClean="0"/>
              <a:t>glukagon</a:t>
            </a:r>
            <a:endParaRPr lang="cs-CZ" sz="2800" dirty="0" smtClean="0"/>
          </a:p>
          <a:p>
            <a:r>
              <a:rPr lang="cs-CZ" sz="2800" dirty="0" smtClean="0"/>
              <a:t>Alfa a beta </a:t>
            </a:r>
            <a:r>
              <a:rPr lang="cs-CZ" sz="2800" dirty="0" err="1" smtClean="0"/>
              <a:t>bb</a:t>
            </a:r>
            <a:endParaRPr lang="cs-CZ" sz="2800" dirty="0" smtClean="0"/>
          </a:p>
          <a:p>
            <a:pPr>
              <a:buFont typeface="Arial" charset="0"/>
              <a:buNone/>
            </a:pPr>
            <a:endParaRPr lang="cs-CZ" sz="2800" dirty="0" smtClean="0"/>
          </a:p>
          <a:p>
            <a:pPr>
              <a:buFont typeface="Arial" charset="0"/>
              <a:buNone/>
            </a:pPr>
            <a:r>
              <a:rPr lang="cs-CZ" sz="2800" b="1" dirty="0" smtClean="0"/>
              <a:t>POBŘIŠNICE</a:t>
            </a:r>
            <a:r>
              <a:rPr lang="cs-CZ" sz="2800" dirty="0" smtClean="0"/>
              <a:t>(peritoneum)</a:t>
            </a:r>
          </a:p>
          <a:p>
            <a:r>
              <a:rPr lang="cs-CZ" sz="2800" dirty="0" smtClean="0"/>
              <a:t>Pokrývá žaludek,TS ,ST,játra</a:t>
            </a:r>
          </a:p>
          <a:p>
            <a:r>
              <a:rPr lang="cs-CZ" sz="2800" dirty="0" smtClean="0"/>
              <a:t>Je to vlhká,lesklá blána pokrytá jednou vrstvou plochých </a:t>
            </a:r>
            <a:r>
              <a:rPr lang="cs-CZ" sz="2800" dirty="0" err="1" smtClean="0"/>
              <a:t>bb</a:t>
            </a:r>
            <a:endParaRPr lang="cs-CZ" sz="2800" dirty="0" smtClean="0"/>
          </a:p>
          <a:p>
            <a:r>
              <a:rPr lang="cs-CZ" sz="2800" dirty="0" smtClean="0"/>
              <a:t>Produkuje tekutinu ,která obstarává navlhčení listů peritonea       patologicky až několik litrů      </a:t>
            </a:r>
            <a:r>
              <a:rPr lang="cs-CZ" sz="2800" dirty="0" err="1" smtClean="0"/>
              <a:t>ascités</a:t>
            </a:r>
            <a:endParaRPr lang="cs-CZ" sz="2800" dirty="0" smtClean="0"/>
          </a:p>
          <a:p>
            <a:r>
              <a:rPr lang="cs-CZ" sz="2800" dirty="0" smtClean="0"/>
              <a:t>Rozdělujeme </a:t>
            </a:r>
            <a:r>
              <a:rPr lang="cs-CZ" sz="2800" dirty="0" err="1" smtClean="0"/>
              <a:t>extraperitonální</a:t>
            </a:r>
            <a:r>
              <a:rPr lang="cs-CZ" sz="2800" dirty="0" smtClean="0"/>
              <a:t> a intraperitoneální </a:t>
            </a:r>
            <a:r>
              <a:rPr lang="cs-CZ" sz="2800" dirty="0" err="1" smtClean="0"/>
              <a:t>org</a:t>
            </a:r>
            <a:r>
              <a:rPr lang="cs-CZ" sz="2800" dirty="0" smtClean="0"/>
              <a:t>.</a:t>
            </a:r>
          </a:p>
          <a:p>
            <a:r>
              <a:rPr lang="cs-CZ" sz="2800" dirty="0" smtClean="0"/>
              <a:t>IN- </a:t>
            </a:r>
            <a:r>
              <a:rPr lang="cs-CZ" sz="2800" dirty="0" err="1" smtClean="0"/>
              <a:t>Ža</a:t>
            </a:r>
            <a:r>
              <a:rPr lang="cs-CZ" sz="2800" dirty="0" smtClean="0"/>
              <a:t>,La,</a:t>
            </a:r>
            <a:r>
              <a:rPr lang="cs-CZ" sz="2800" dirty="0" err="1" smtClean="0"/>
              <a:t>Ky</a:t>
            </a:r>
            <a:r>
              <a:rPr lang="cs-CZ" sz="2800" dirty="0" smtClean="0"/>
              <a:t>,</a:t>
            </a:r>
            <a:r>
              <a:rPr lang="cs-CZ" sz="2800" dirty="0" err="1" smtClean="0"/>
              <a:t>SlSt</a:t>
            </a:r>
            <a:r>
              <a:rPr lang="cs-CZ" sz="2800" dirty="0" smtClean="0"/>
              <a:t>,</a:t>
            </a:r>
            <a:r>
              <a:rPr lang="cs-CZ" sz="2800" dirty="0" err="1" smtClean="0"/>
              <a:t>PřTr</a:t>
            </a:r>
            <a:r>
              <a:rPr lang="cs-CZ" sz="2800" dirty="0" smtClean="0"/>
              <a:t>,</a:t>
            </a:r>
            <a:r>
              <a:rPr lang="cs-CZ" sz="2800" dirty="0" err="1" smtClean="0"/>
              <a:t>EsKl</a:t>
            </a:r>
            <a:r>
              <a:rPr lang="cs-CZ" sz="2800" dirty="0" smtClean="0"/>
              <a:t>,Já,</a:t>
            </a:r>
            <a:r>
              <a:rPr lang="cs-CZ" sz="2800" dirty="0" err="1" smtClean="0"/>
              <a:t>Sl</a:t>
            </a:r>
            <a:r>
              <a:rPr lang="cs-CZ" sz="2800" dirty="0" smtClean="0"/>
              <a:t>,</a:t>
            </a:r>
            <a:r>
              <a:rPr lang="cs-CZ" sz="2800" dirty="0" err="1" smtClean="0"/>
              <a:t>Dě</a:t>
            </a:r>
            <a:r>
              <a:rPr lang="cs-CZ" sz="2800" dirty="0" smtClean="0"/>
              <a:t>    EX-</a:t>
            </a:r>
            <a:r>
              <a:rPr lang="cs-CZ" sz="2800" dirty="0" err="1" smtClean="0"/>
              <a:t>Dv</a:t>
            </a:r>
            <a:r>
              <a:rPr lang="cs-CZ" sz="2800" dirty="0" smtClean="0"/>
              <a:t>,Pan,Tra ses </a:t>
            </a:r>
            <a:r>
              <a:rPr lang="cs-CZ" sz="2800" dirty="0" err="1" smtClean="0"/>
              <a:t>vz</a:t>
            </a:r>
            <a:r>
              <a:rPr lang="cs-CZ" sz="2800" dirty="0" smtClean="0"/>
              <a:t>,</a:t>
            </a:r>
            <a:r>
              <a:rPr lang="cs-CZ" sz="2800" dirty="0" err="1" smtClean="0"/>
              <a:t>koneč</a:t>
            </a:r>
            <a:endParaRPr lang="cs-CZ" sz="2800" dirty="0" smtClean="0"/>
          </a:p>
          <a:p>
            <a:endParaRPr lang="cs-CZ" sz="2800" dirty="0" smtClean="0"/>
          </a:p>
        </p:txBody>
      </p:sp>
      <p:sp>
        <p:nvSpPr>
          <p:cNvPr id="4" name="Šipka doprava 3"/>
          <p:cNvSpPr/>
          <p:nvPr/>
        </p:nvSpPr>
        <p:spPr>
          <a:xfrm>
            <a:off x="6588224" y="69269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195736" y="4725144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  <p:sp>
        <p:nvSpPr>
          <p:cNvPr id="6" name="Šipka doprava 5"/>
          <p:cNvSpPr/>
          <p:nvPr/>
        </p:nvSpPr>
        <p:spPr>
          <a:xfrm>
            <a:off x="6948264" y="4725144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dirty="0"/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Zástupný symbol pro obsah 4" descr="AfrJPaediatrSurg_2014_11_1_12_129203_f1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827584" y="980728"/>
            <a:ext cx="6798707" cy="4873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KONEC</a:t>
            </a:r>
          </a:p>
        </p:txBody>
      </p:sp>
      <p:sp>
        <p:nvSpPr>
          <p:cNvPr id="80899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dirty="0" smtClean="0"/>
          </a:p>
        </p:txBody>
      </p:sp>
      <p:pic>
        <p:nvPicPr>
          <p:cNvPr id="8195" name="Zástupný symbol pro obsah 3" descr="Digestive_system_diagram_en.svg.pn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67744" y="548680"/>
            <a:ext cx="3964986" cy="52320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</p:txBody>
      </p:sp>
      <p:pic>
        <p:nvPicPr>
          <p:cNvPr id="5" name="Obrázek 4" descr="350px-Layers_of_the_gastrointestinal_tract_c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15616" y="1484784"/>
            <a:ext cx="6720747" cy="432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800" b="1" smtClean="0"/>
              <a:t>1.Část trávící trubice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28625" y="1285875"/>
            <a:ext cx="8358188" cy="5572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Jako první je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b="1" u="sng" dirty="0" smtClean="0"/>
              <a:t>DUTINA ÚSTNÍ (</a:t>
            </a:r>
            <a:r>
              <a:rPr lang="cs-CZ" b="1" u="sng" dirty="0" err="1" smtClean="0"/>
              <a:t>cavitas</a:t>
            </a:r>
            <a:r>
              <a:rPr lang="cs-CZ" b="1" u="sng" dirty="0" smtClean="0"/>
              <a:t> </a:t>
            </a:r>
            <a:r>
              <a:rPr lang="cs-CZ" b="1" u="sng" dirty="0" err="1" smtClean="0"/>
              <a:t>oris</a:t>
            </a:r>
            <a:r>
              <a:rPr lang="cs-CZ" b="1" u="sng" dirty="0" smtClean="0"/>
              <a:t>) :</a:t>
            </a:r>
            <a:r>
              <a:rPr lang="cs-CZ" dirty="0" smtClean="0"/>
              <a:t> je přizpůsobena k příjímání potravy a jejímu rozmělňování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Uplatňuje se také při fonaci,tvorbě hlásek a jako smyslový orgán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cs-CZ" dirty="0" smtClean="0"/>
              <a:t>Strop tvoří </a:t>
            </a:r>
            <a:r>
              <a:rPr lang="cs-CZ" b="1" dirty="0" smtClean="0"/>
              <a:t>patro</a:t>
            </a:r>
            <a:r>
              <a:rPr lang="cs-CZ" dirty="0" smtClean="0"/>
              <a:t>, spodinu svaly </a:t>
            </a:r>
            <a:r>
              <a:rPr lang="cs-CZ" b="1" dirty="0" err="1" smtClean="0"/>
              <a:t>nadjazylkové</a:t>
            </a:r>
            <a:r>
              <a:rPr lang="cs-CZ" b="1" dirty="0" smtClean="0"/>
              <a:t> (</a:t>
            </a:r>
            <a:r>
              <a:rPr lang="cs-CZ" dirty="0" err="1" smtClean="0"/>
              <a:t>hl.spodinový</a:t>
            </a:r>
            <a:r>
              <a:rPr lang="cs-CZ" dirty="0" smtClean="0"/>
              <a:t> sval ústní – m.</a:t>
            </a:r>
            <a:r>
              <a:rPr lang="cs-CZ" dirty="0" err="1" smtClean="0"/>
              <a:t>mylohyoideus</a:t>
            </a:r>
            <a:r>
              <a:rPr lang="cs-CZ" dirty="0" smtClean="0"/>
              <a:t>),přední stěnu tvoří </a:t>
            </a:r>
            <a:r>
              <a:rPr lang="cs-CZ" b="1" dirty="0" smtClean="0"/>
              <a:t>rty se štěrbinou ústní</a:t>
            </a:r>
            <a:r>
              <a:rPr lang="cs-CZ" dirty="0" smtClean="0"/>
              <a:t>, postranní stěny jsou </a:t>
            </a:r>
            <a:r>
              <a:rPr lang="cs-CZ" b="1" dirty="0" smtClean="0"/>
              <a:t>tváře, </a:t>
            </a:r>
            <a:r>
              <a:rPr lang="cs-CZ" dirty="0" smtClean="0"/>
              <a:t>zadní stěna chybí      úžina hltanová </a:t>
            </a:r>
            <a:r>
              <a:rPr lang="cs-CZ" b="1" dirty="0" smtClean="0"/>
              <a:t>– chřtán-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cs-CZ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/>
              <a:t>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2699792" y="1484784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6" name="Šipka doprava 5"/>
          <p:cNvSpPr/>
          <p:nvPr/>
        </p:nvSpPr>
        <p:spPr>
          <a:xfrm>
            <a:off x="5004048" y="4653136"/>
            <a:ext cx="285750" cy="1428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823</TotalTime>
  <Words>2730</Words>
  <Application>Microsoft Office PowerPoint</Application>
  <PresentationFormat>Předvádění na obrazovce (4:3)</PresentationFormat>
  <Paragraphs>343</Paragraphs>
  <Slides>63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63</vt:i4>
      </vt:variant>
    </vt:vector>
  </HeadingPairs>
  <TitlesOfParts>
    <vt:vector size="64" baseType="lpstr">
      <vt:lpstr>Arkýř</vt:lpstr>
      <vt:lpstr>Trávicí soustava</vt:lpstr>
      <vt:lpstr>Trávicí soustava – apparatus digestorius</vt:lpstr>
      <vt:lpstr>Snímek 3</vt:lpstr>
      <vt:lpstr>Snímek 4</vt:lpstr>
      <vt:lpstr>Snímek 5</vt:lpstr>
      <vt:lpstr>Snímek 6</vt:lpstr>
      <vt:lpstr>Snímek 7</vt:lpstr>
      <vt:lpstr>Snímek 8</vt:lpstr>
      <vt:lpstr>1.Část trávící trubice</vt:lpstr>
      <vt:lpstr>Snímek 10</vt:lpstr>
      <vt:lpstr>Snímek 11</vt:lpstr>
      <vt:lpstr>Snímek 12</vt:lpstr>
      <vt:lpstr>Vypreparovaná g.sublingvinalis</vt:lpstr>
      <vt:lpstr>Snímek 14</vt:lpstr>
      <vt:lpstr>Snímek 15</vt:lpstr>
      <vt:lpstr>Snímek 16</vt:lpstr>
      <vt:lpstr>Snímek 17</vt:lpstr>
      <vt:lpstr>Snímek 18</vt:lpstr>
      <vt:lpstr>Snímek 19</vt:lpstr>
      <vt:lpstr>Snímek 20</vt:lpstr>
      <vt:lpstr>Snímek 21</vt:lpstr>
      <vt:lpstr>Snímek 22</vt:lpstr>
      <vt:lpstr>Snímek 23</vt:lpstr>
      <vt:lpstr>Snímek 24</vt:lpstr>
      <vt:lpstr>Snímek 25</vt:lpstr>
      <vt:lpstr>Snímek 26</vt:lpstr>
      <vt:lpstr>HLTAN(pharynx)</vt:lpstr>
      <vt:lpstr>Snímek 28</vt:lpstr>
      <vt:lpstr>Snímek 29</vt:lpstr>
      <vt:lpstr>JÍCEN(oesophagus)</vt:lpstr>
      <vt:lpstr>Snímek 31</vt:lpstr>
      <vt:lpstr>ŽALUDEK(gaster,ventriculus)</vt:lpstr>
      <vt:lpstr>Snímek 33</vt:lpstr>
      <vt:lpstr>Snímek 34</vt:lpstr>
      <vt:lpstr>Snímek 35</vt:lpstr>
      <vt:lpstr>Snímek 36</vt:lpstr>
      <vt:lpstr>Snímek 37</vt:lpstr>
      <vt:lpstr>TENKÉ STŘEVO(intestinum tenue)</vt:lpstr>
      <vt:lpstr>Snímek 39</vt:lpstr>
      <vt:lpstr>Snímek 40</vt:lpstr>
      <vt:lpstr>Snímek 41</vt:lpstr>
      <vt:lpstr>Snímek 42</vt:lpstr>
      <vt:lpstr>Snímek 43</vt:lpstr>
      <vt:lpstr>Snímek 44</vt:lpstr>
      <vt:lpstr>Snímek 45</vt:lpstr>
      <vt:lpstr>Snímek 46</vt:lpstr>
      <vt:lpstr>TLUSTÉ STŘEVO(intestinum crassum)</vt:lpstr>
      <vt:lpstr>Snímek 48</vt:lpstr>
      <vt:lpstr>Snímek 49</vt:lpstr>
      <vt:lpstr>Snímek 50</vt:lpstr>
      <vt:lpstr>Snímek 51</vt:lpstr>
      <vt:lpstr>Snímek 52</vt:lpstr>
      <vt:lpstr>JÁTRA(hepar)</vt:lpstr>
      <vt:lpstr>Snímek 54</vt:lpstr>
      <vt:lpstr>Snímek 55</vt:lpstr>
      <vt:lpstr>Snímek 56</vt:lpstr>
      <vt:lpstr>Snímek 57</vt:lpstr>
      <vt:lpstr>Snímek 58</vt:lpstr>
      <vt:lpstr>SLINIVKA BŘIŠNÍ(pankreas)</vt:lpstr>
      <vt:lpstr>Snímek 60</vt:lpstr>
      <vt:lpstr>Snímek 61</vt:lpstr>
      <vt:lpstr>Snímek 62</vt:lpstr>
      <vt:lpstr>KONEC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Trávicí soustava</dc:title>
  <dc:creator>Orel</dc:creator>
  <cp:lastModifiedBy>Pulmegasempulmegatam</cp:lastModifiedBy>
  <cp:revision>89</cp:revision>
  <dcterms:created xsi:type="dcterms:W3CDTF">2009-04-06T08:34:16Z</dcterms:created>
  <dcterms:modified xsi:type="dcterms:W3CDTF">2014-11-09T17:03:35Z</dcterms:modified>
</cp:coreProperties>
</file>