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0" r:id="rId2"/>
    <p:sldId id="257" r:id="rId3"/>
    <p:sldId id="270" r:id="rId4"/>
    <p:sldId id="259" r:id="rId5"/>
    <p:sldId id="261" r:id="rId6"/>
    <p:sldId id="268" r:id="rId7"/>
    <p:sldId id="273" r:id="rId8"/>
    <p:sldId id="305" r:id="rId9"/>
    <p:sldId id="271" r:id="rId10"/>
    <p:sldId id="272" r:id="rId11"/>
    <p:sldId id="269" r:id="rId12"/>
    <p:sldId id="295" r:id="rId13"/>
    <p:sldId id="296" r:id="rId14"/>
    <p:sldId id="294" r:id="rId15"/>
    <p:sldId id="293" r:id="rId16"/>
    <p:sldId id="292" r:id="rId17"/>
    <p:sldId id="291" r:id="rId18"/>
    <p:sldId id="299" r:id="rId19"/>
    <p:sldId id="298" r:id="rId20"/>
    <p:sldId id="297" r:id="rId21"/>
    <p:sldId id="303" r:id="rId22"/>
    <p:sldId id="289" r:id="rId23"/>
    <p:sldId id="282" r:id="rId24"/>
    <p:sldId id="304" r:id="rId25"/>
    <p:sldId id="284" r:id="rId26"/>
    <p:sldId id="306" r:id="rId27"/>
    <p:sldId id="307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8" autoAdjust="0"/>
    <p:restoredTop sz="94660"/>
  </p:normalViewPr>
  <p:slideViewPr>
    <p:cSldViewPr>
      <p:cViewPr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DC859-2B3C-4B12-B47E-26559C93F73B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6197E-77A9-463E-BC71-5A69B0BCA0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6197E-77A9-463E-BC71-5A69B0BCA0A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827E-357F-4B06-9BCA-984A50DCCD52}" type="datetimeFigureOut">
              <a:rPr lang="cs-CZ" smtClean="0"/>
              <a:pPr/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BBEB-51C8-444E-8C21-70A7998D52F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ace-zdiva.cz/pics/navrh-sanace-01.jpg" TargetMode="External"/><Relationship Id="rId3" Type="http://schemas.openxmlformats.org/officeDocument/2006/relationships/hyperlink" Target="http://www.zelenadomacnost.com/data/images/1010.jpg" TargetMode="External"/><Relationship Id="rId7" Type="http://schemas.openxmlformats.org/officeDocument/2006/relationships/hyperlink" Target="http://www.firma-smejkal.cz/images/dum.jpg" TargetMode="External"/><Relationship Id="rId2" Type="http://schemas.openxmlformats.org/officeDocument/2006/relationships/hyperlink" Target="http://www.sanace-zdiva.cz/?utm_source=adwords&amp;utm_medium=cpc&amp;utm_campaign=sanac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sisro.cz/foto/2_6.jpg" TargetMode="External"/><Relationship Id="rId5" Type="http://schemas.openxmlformats.org/officeDocument/2006/relationships/hyperlink" Target="http://www.izolace-snadno.cz/resize/domain/mem/files/image-obrazky/mem-aufst-feuchtigkeit-b_01.jpg?w=570&amp;h=570" TargetMode="External"/><Relationship Id="rId4" Type="http://schemas.openxmlformats.org/officeDocument/2006/relationships/hyperlink" Target="http://www.dryzone.cz/default.aspx?process=download/Files/Documents/technicka_prirucka.pdf" TargetMode="External"/><Relationship Id="rId9" Type="http://schemas.openxmlformats.org/officeDocument/2006/relationships/hyperlink" Target="http://www.witro.cz/proces-vysouseni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AE78">
              <a:alpha val="6117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11560" y="2780928"/>
            <a:ext cx="7992887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27584" y="2996952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Varianty řešení dodatečné </a:t>
            </a:r>
            <a:r>
              <a:rPr lang="cs-CZ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hydroizolace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stěn se vzlínající vlhkostí ve stávajících objektech a jejich použitelnost pro různé materiály zdiva</a:t>
            </a: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57158" y="285728"/>
            <a:ext cx="8472518" cy="78581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SANAČNÍ</a:t>
            </a: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METODY PŘÍMÉ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71472" y="1714488"/>
            <a:ext cx="6858000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cs-CZ" sz="4000" dirty="0" smtClean="0">
                <a:solidFill>
                  <a:schemeClr val="bg1"/>
                </a:solidFill>
                <a:latin typeface="+mj-lt"/>
              </a:rPr>
              <a:t> Metody mechanické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cs-CZ" sz="4000" dirty="0" smtClean="0">
                <a:solidFill>
                  <a:schemeClr val="bg1"/>
                </a:solidFill>
                <a:latin typeface="+mj-lt"/>
              </a:rPr>
              <a:t> Metody chemické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cs-CZ" sz="4000" dirty="0" smtClean="0">
                <a:solidFill>
                  <a:schemeClr val="bg1"/>
                </a:solidFill>
                <a:latin typeface="+mj-lt"/>
              </a:rPr>
              <a:t> Metody elektroosmotické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cs-CZ" sz="4000" dirty="0" smtClean="0">
                <a:solidFill>
                  <a:schemeClr val="bg1"/>
                </a:solidFill>
                <a:latin typeface="+mj-lt"/>
              </a:rPr>
              <a:t> Metody </a:t>
            </a:r>
            <a:r>
              <a:rPr lang="cs-CZ" sz="4000" dirty="0" err="1" smtClean="0">
                <a:solidFill>
                  <a:schemeClr val="bg1"/>
                </a:solidFill>
                <a:latin typeface="+mj-lt"/>
              </a:rPr>
              <a:t>vzduchoizolační</a:t>
            </a:r>
            <a:endParaRPr lang="cs-CZ" sz="4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357158" y="285728"/>
            <a:ext cx="8472518" cy="785818"/>
          </a:xfrm>
          <a:prstGeom prst="rect">
            <a:avLst/>
          </a:prstGeom>
          <a:ln w="6350">
            <a:noFill/>
          </a:ln>
        </p:spPr>
        <p:txBody>
          <a:bodyPr>
            <a:noAutofit/>
          </a:bodyPr>
          <a:lstStyle/>
          <a:p>
            <a:pPr marL="1200150" lvl="1" indent="-742950" algn="ctr">
              <a:spcBef>
                <a:spcPct val="0"/>
              </a:spcBef>
              <a:buFont typeface="+mj-lt"/>
              <a:buAutoNum type="alphaUcPeriod"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Metody</a:t>
            </a:r>
            <a:r>
              <a:rPr kumimoji="0" lang="cs-CZ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mechanické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4282" y="1785926"/>
            <a:ext cx="4071966" cy="58477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+mj-lt"/>
              </a:rPr>
              <a:t>1. Podřezávání zdiva</a:t>
            </a:r>
            <a:endParaRPr lang="cs-CZ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072066" y="1785926"/>
            <a:ext cx="3571900" cy="58477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+mj-lt"/>
              </a:rPr>
              <a:t>2. Zarážení desek</a:t>
            </a:r>
            <a:endParaRPr lang="cs-CZ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Obrázek 19" descr="podrezani-zdiva-pilou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571744"/>
            <a:ext cx="3000396" cy="40005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Obrázek 20" descr="vrazeni-desek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4095752" cy="308205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4282" y="1428736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Podřezávání zdiva motorovou pilou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143504" y="1357298"/>
            <a:ext cx="3786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Podřezávání zdiva</a:t>
            </a:r>
          </a:p>
          <a:p>
            <a:r>
              <a:rPr lang="cs-CZ" sz="2800" dirty="0" smtClean="0">
                <a:solidFill>
                  <a:schemeClr val="bg1"/>
                </a:solidFill>
                <a:latin typeface="+mj-lt"/>
              </a:rPr>
              <a:t>   diamantovým lanem</a:t>
            </a:r>
            <a:endParaRPr lang="cs-CZ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28794" y="357166"/>
            <a:ext cx="5286412" cy="70788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1. Podřezávání zdiva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Obrázek 11" descr="podrezani-zdiva-pilou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2571744"/>
            <a:ext cx="3071835" cy="40957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Obrázek 12" descr="podrezani-zdiva-lanem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1613" y="2571744"/>
            <a:ext cx="3216667" cy="41195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3500430" y="3000372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Životnost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Účinnost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Použití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785786" y="500042"/>
            <a:ext cx="7572428" cy="70788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2. Zarážení desek – HW metoda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Obrázek 10" descr="vrazeni-desek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65076"/>
            <a:ext cx="4214842" cy="31716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Obrázek 13" descr="vrazeni-desek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11141"/>
            <a:ext cx="4262499" cy="31968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ovéPole 14"/>
          <p:cNvSpPr txBox="1"/>
          <p:nvPr/>
        </p:nvSpPr>
        <p:spPr>
          <a:xfrm>
            <a:off x="3428992" y="1571612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Životnost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Účinnost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Použití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57158" y="285728"/>
            <a:ext cx="8472518" cy="785818"/>
          </a:xfrm>
          <a:prstGeom prst="rect">
            <a:avLst/>
          </a:prstGeom>
          <a:ln w="6350">
            <a:noFill/>
          </a:ln>
        </p:spPr>
        <p:txBody>
          <a:bodyPr>
            <a:noAutofit/>
          </a:bodyPr>
          <a:lstStyle/>
          <a:p>
            <a:pPr marL="1200150" lvl="1" indent="-742950" algn="ctr">
              <a:spcBef>
                <a:spcPct val="0"/>
              </a:spcBef>
            </a:pPr>
            <a:r>
              <a:rPr lang="cs-CZ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B.  Metody chemické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1538" y="1857364"/>
            <a:ext cx="3857652" cy="58477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+mj-lt"/>
              </a:rPr>
              <a:t>1. Beztlaková infuze</a:t>
            </a:r>
            <a:endParaRPr lang="cs-CZ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1538" y="3071810"/>
            <a:ext cx="6786610" cy="58477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+mj-lt"/>
              </a:rPr>
              <a:t>2. Infuze s hydrostatickým přetlakem</a:t>
            </a:r>
            <a:endParaRPr lang="cs-CZ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1538" y="4286256"/>
            <a:ext cx="3571900" cy="58477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+mj-lt"/>
              </a:rPr>
              <a:t>3. Tlaková injektáž</a:t>
            </a:r>
            <a:endParaRPr lang="cs-CZ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928794" y="428604"/>
            <a:ext cx="4929222" cy="70788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1. Beztlaková infuze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Obrázek 8" descr="hydropol-img-4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6481361" cy="413060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6786546" y="3643314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Životnost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Účinnost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Použití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85720" y="285728"/>
            <a:ext cx="8501122" cy="70788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2. Infuze s hydrostatickým přetlakem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Obrázek 8" descr="09_lucebn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2000240"/>
            <a:ext cx="6718067" cy="463546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7000892" y="3571876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Životnost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Účinnost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Použití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hemicka-injektaz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1785926"/>
            <a:ext cx="6429419" cy="4822066"/>
          </a:xfrm>
          <a:prstGeom prst="rect">
            <a:avLst/>
          </a:prstGeom>
          <a:effectLst/>
        </p:spPr>
      </p:pic>
      <p:sp>
        <p:nvSpPr>
          <p:cNvPr id="6" name="TextovéPole 5"/>
          <p:cNvSpPr txBox="1"/>
          <p:nvPr/>
        </p:nvSpPr>
        <p:spPr>
          <a:xfrm>
            <a:off x="2143108" y="357166"/>
            <a:ext cx="4572032" cy="70788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3. Tlaková injektáž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86546" y="3643314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Životnost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Účinnost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Použití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57158" y="285728"/>
            <a:ext cx="8472518" cy="785818"/>
          </a:xfrm>
          <a:prstGeom prst="rect">
            <a:avLst/>
          </a:prstGeom>
          <a:ln w="6350">
            <a:noFill/>
          </a:ln>
        </p:spPr>
        <p:txBody>
          <a:bodyPr>
            <a:noAutofit/>
          </a:bodyPr>
          <a:lstStyle/>
          <a:p>
            <a:pPr marL="1200150" lvl="1" indent="-742950" algn="ctr">
              <a:spcBef>
                <a:spcPct val="0"/>
              </a:spcBef>
            </a:pPr>
            <a:r>
              <a:rPr lang="cs-CZ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C.  Metody elektroosmotické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42976" y="2071678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+mj-lt"/>
              </a:rPr>
              <a:t>Uměle vytvořený elektrický potenciál působí jako horizontální zábrana proti vlhkosti a trvale brání jejímu vzlínání do zdiva </a:t>
            </a:r>
            <a:r>
              <a:rPr lang="cs-CZ" dirty="0" smtClean="0">
                <a:solidFill>
                  <a:schemeClr val="bg1"/>
                </a:solidFill>
                <a:latin typeface="+mj-lt"/>
              </a:rPr>
              <a:t>﴾1﴿</a:t>
            </a: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1428736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+mj-lt"/>
              </a:rPr>
              <a:t>Princip elektroosmózy:</a:t>
            </a:r>
            <a:endParaRPr lang="cs-CZ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Obrázek 7" descr="elektroosmo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500438"/>
            <a:ext cx="5572164" cy="309351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7158" y="1643050"/>
            <a:ext cx="3786214" cy="138499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Mírná drátová       elektroosmóza </a:t>
            </a:r>
          </a:p>
          <a:p>
            <a:pPr marL="514350" indent="-514350"/>
            <a:r>
              <a:rPr lang="cs-CZ" sz="2800" dirty="0" smtClean="0">
                <a:solidFill>
                  <a:schemeClr val="bg1"/>
                </a:solidFill>
                <a:latin typeface="+mj-lt"/>
              </a:rPr>
              <a:t>      WITRO</a:t>
            </a:r>
            <a:endParaRPr lang="cs-CZ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29124" y="1643050"/>
            <a:ext cx="4000528" cy="138499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+mj-lt"/>
              </a:rPr>
              <a:t>2. Aktivní bezdrátová</a:t>
            </a:r>
          </a:p>
          <a:p>
            <a:r>
              <a:rPr lang="cs-CZ" sz="2800" dirty="0" smtClean="0">
                <a:solidFill>
                  <a:schemeClr val="bg1"/>
                </a:solidFill>
                <a:latin typeface="+mj-lt"/>
              </a:rPr>
              <a:t>    Elektroosmóza</a:t>
            </a:r>
          </a:p>
          <a:p>
            <a:r>
              <a:rPr lang="cs-CZ" sz="2800" dirty="0" smtClean="0">
                <a:solidFill>
                  <a:schemeClr val="bg1"/>
                </a:solidFill>
                <a:latin typeface="+mj-lt"/>
              </a:rPr>
              <a:t>    MATROLAN</a:t>
            </a:r>
            <a:endParaRPr lang="cs-CZ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57158" y="285728"/>
            <a:ext cx="8472518" cy="785818"/>
          </a:xfrm>
          <a:prstGeom prst="rect">
            <a:avLst/>
          </a:prstGeom>
          <a:ln w="6350">
            <a:noFill/>
          </a:ln>
        </p:spPr>
        <p:txBody>
          <a:bodyPr>
            <a:noAutofit/>
          </a:bodyPr>
          <a:lstStyle/>
          <a:p>
            <a:pPr marL="1200150" lvl="1" indent="-742950" algn="ctr">
              <a:spcBef>
                <a:spcPct val="0"/>
              </a:spcBef>
            </a:pPr>
            <a:r>
              <a:rPr lang="cs-CZ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C.  Metody elektroosmotické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 descr="elektroosmoza-witro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143248"/>
            <a:ext cx="2625329" cy="35004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Obrázek 6" descr="elektroosmoza-matrolan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607596"/>
            <a:ext cx="4024314" cy="3018236"/>
          </a:xfrm>
          <a:prstGeom prst="rect">
            <a:avLst/>
          </a:prstGeom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bg1"/>
                </a:solidFill>
              </a:rPr>
              <a:t>Obsah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7929618" cy="4357718"/>
          </a:xfrm>
        </p:spPr>
        <p:txBody>
          <a:bodyPr>
            <a:normAutofit/>
          </a:bodyPr>
          <a:lstStyle/>
          <a:p>
            <a:pPr marL="571500" indent="-571500" algn="l"/>
            <a:r>
              <a:rPr lang="cs-CZ" dirty="0" smtClean="0">
                <a:solidFill>
                  <a:schemeClr val="bg1"/>
                </a:solidFill>
                <a:latin typeface="+mj-lt"/>
              </a:rPr>
              <a:t>Úvod</a:t>
            </a:r>
          </a:p>
          <a:p>
            <a:pPr marL="571500" indent="-571500" algn="l"/>
            <a:r>
              <a:rPr lang="cs-CZ" dirty="0" smtClean="0">
                <a:solidFill>
                  <a:schemeClr val="bg1"/>
                </a:solidFill>
                <a:latin typeface="+mj-lt"/>
              </a:rPr>
              <a:t>Voda vzlínající – kapilární</a:t>
            </a:r>
          </a:p>
          <a:p>
            <a:pPr marL="571500" indent="-571500" algn="l"/>
            <a:r>
              <a:rPr lang="cs-CZ" dirty="0" smtClean="0">
                <a:solidFill>
                  <a:schemeClr val="bg1"/>
                </a:solidFill>
                <a:latin typeface="+mj-lt"/>
              </a:rPr>
              <a:t>Diagnostika zdiva</a:t>
            </a:r>
          </a:p>
          <a:p>
            <a:pPr marL="571500" indent="-571500" algn="l"/>
            <a:r>
              <a:rPr lang="cs-CZ" dirty="0" smtClean="0">
                <a:solidFill>
                  <a:schemeClr val="bg1"/>
                </a:solidFill>
                <a:latin typeface="+mj-lt"/>
              </a:rPr>
              <a:t>Způsoby sanací vlhkých staveb</a:t>
            </a:r>
          </a:p>
          <a:p>
            <a:pPr marL="571500" indent="-571500" algn="l"/>
            <a:r>
              <a:rPr lang="cs-CZ" dirty="0" smtClean="0">
                <a:solidFill>
                  <a:schemeClr val="bg1"/>
                </a:solidFill>
                <a:latin typeface="+mj-lt"/>
              </a:rPr>
              <a:t>Sanační metody přímé</a:t>
            </a:r>
          </a:p>
          <a:p>
            <a:pPr marL="571500" indent="-571500" algn="l"/>
            <a:r>
              <a:rPr lang="cs-CZ" dirty="0" smtClean="0">
                <a:solidFill>
                  <a:schemeClr val="bg1"/>
                </a:solidFill>
                <a:latin typeface="+mj-lt"/>
              </a:rPr>
              <a:t>Závěr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8596" y="214290"/>
            <a:ext cx="8215370" cy="13234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cs-CZ" sz="4000" dirty="0" smtClean="0">
                <a:solidFill>
                  <a:schemeClr val="bg1"/>
                </a:solidFill>
                <a:latin typeface="+mj-lt"/>
              </a:rPr>
              <a:t> Mírná drátová elektroosmóza   WITRO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1643050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Životnost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Účinnost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Použití</a:t>
            </a:r>
          </a:p>
        </p:txBody>
      </p:sp>
      <p:pic>
        <p:nvPicPr>
          <p:cNvPr id="7" name="Obrázek 6" descr="elektroosmoza-witro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738433"/>
            <a:ext cx="2803942" cy="3738589"/>
          </a:xfrm>
          <a:prstGeom prst="rect">
            <a:avLst/>
          </a:prstGeom>
          <a:effectLst/>
        </p:spPr>
      </p:pic>
      <p:pic>
        <p:nvPicPr>
          <p:cNvPr id="8" name="Obrázek 7" descr="elektroosmoza-witro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643050"/>
            <a:ext cx="3643320" cy="4857760"/>
          </a:xfrm>
          <a:prstGeom prst="rect">
            <a:avLst/>
          </a:prstGeom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282" y="1714488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Životnost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Účinnost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Použití</a:t>
            </a:r>
          </a:p>
        </p:txBody>
      </p:sp>
      <p:pic>
        <p:nvPicPr>
          <p:cNvPr id="5" name="Obrázek 4" descr="elektroosmoza-matrolan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643050"/>
            <a:ext cx="3625462" cy="48339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Obrázek 5" descr="elektroosmoza-matrolan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738434"/>
            <a:ext cx="2811800" cy="374906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214290"/>
            <a:ext cx="8643966" cy="13234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+mj-lt"/>
              </a:rPr>
              <a:t>2. Aktivní bezdrátová Elektroosmóza</a:t>
            </a:r>
          </a:p>
          <a:p>
            <a:pPr algn="ctr"/>
            <a:r>
              <a:rPr lang="cs-CZ" sz="4000" dirty="0" smtClean="0">
                <a:solidFill>
                  <a:schemeClr val="bg1"/>
                </a:solidFill>
                <a:latin typeface="+mj-lt"/>
              </a:rPr>
              <a:t>    MATROLAN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2428868"/>
            <a:ext cx="578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+mj-lt"/>
              </a:rPr>
              <a:t>Využití komínového efektu, nebo vzduchotechniky</a:t>
            </a:r>
            <a:endParaRPr lang="cs-CZ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57158" y="285728"/>
            <a:ext cx="8472518" cy="785818"/>
          </a:xfrm>
          <a:prstGeom prst="rect">
            <a:avLst/>
          </a:prstGeom>
          <a:ln w="6350">
            <a:noFill/>
          </a:ln>
        </p:spPr>
        <p:txBody>
          <a:bodyPr>
            <a:noAutofit/>
          </a:bodyPr>
          <a:lstStyle/>
          <a:p>
            <a:pPr marL="1200150" lvl="1" indent="-742950" algn="ctr">
              <a:spcBef>
                <a:spcPct val="0"/>
              </a:spcBef>
            </a:pPr>
            <a:r>
              <a:rPr lang="cs-CZ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D.  Metody </a:t>
            </a:r>
            <a:r>
              <a:rPr lang="cs-CZ" sz="4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vzduchoizolační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00166" y="1500174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+mj-lt"/>
              </a:rPr>
              <a:t>Princip:</a:t>
            </a:r>
            <a:endParaRPr lang="cs-CZ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4348" y="4500570"/>
            <a:ext cx="3571900" cy="52322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+mj-lt"/>
              </a:rPr>
              <a:t>1. Provětrávané štoly</a:t>
            </a:r>
            <a:endParaRPr lang="cs-CZ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14876" y="4500570"/>
            <a:ext cx="3714776" cy="52322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+mj-lt"/>
              </a:rPr>
              <a:t>2. Provětrávané sokly</a:t>
            </a:r>
            <a:endParaRPr lang="cs-CZ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43587" y="585381"/>
            <a:ext cx="3474718" cy="85904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1928794" y="357166"/>
            <a:ext cx="5214974" cy="70788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1. Provětrávané štoly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1571612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Účinnost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Použití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000232" y="428604"/>
            <a:ext cx="5143536" cy="70788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2. Provětrávané sokly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1285860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Účinnost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+mj-lt"/>
              </a:rPr>
              <a:t> Použití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99226" y="640079"/>
            <a:ext cx="4214657" cy="772729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14414" y="5286388"/>
            <a:ext cx="700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+mj-lt"/>
              </a:rPr>
              <a:t>Sanační omítka neřeší problém s vlhkostí! (nutno odstranit příčinu vlhkosti), je pouze doplňkovým opatřením.</a:t>
            </a:r>
            <a:endParaRPr lang="cs-CZ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0034" y="1857365"/>
            <a:ext cx="3071831" cy="36433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50711" y="2035975"/>
            <a:ext cx="3000396" cy="3357554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3000364" y="1428736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+mj-lt"/>
              </a:rPr>
              <a:t>Sanační omítky</a:t>
            </a:r>
            <a:endParaRPr lang="cs-CZ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85984" y="500042"/>
            <a:ext cx="4500594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Metody doplňkové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00364" y="500042"/>
            <a:ext cx="3429024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Použité zdroje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500174"/>
            <a:ext cx="850112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http://www.sanace-zdiva.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/?</a:t>
            </a:r>
            <a:r>
              <a:rPr lang="cs-CZ" dirty="0" err="1" smtClean="0">
                <a:hlinkClick r:id="rId2"/>
              </a:rPr>
              <a:t>utm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source</a:t>
            </a:r>
            <a:r>
              <a:rPr lang="cs-CZ" dirty="0" smtClean="0">
                <a:hlinkClick r:id="rId2"/>
              </a:rPr>
              <a:t>=</a:t>
            </a:r>
            <a:r>
              <a:rPr lang="cs-CZ" dirty="0" err="1" smtClean="0">
                <a:hlinkClick r:id="rId2"/>
              </a:rPr>
              <a:t>adwords</a:t>
            </a:r>
            <a:r>
              <a:rPr lang="cs-CZ" dirty="0" smtClean="0">
                <a:hlinkClick r:id="rId2"/>
              </a:rPr>
              <a:t>&amp;</a:t>
            </a:r>
            <a:r>
              <a:rPr lang="cs-CZ" dirty="0" err="1" smtClean="0">
                <a:hlinkClick r:id="rId2"/>
              </a:rPr>
              <a:t>utm</a:t>
            </a:r>
            <a:r>
              <a:rPr lang="cs-CZ" dirty="0" smtClean="0">
                <a:hlinkClick r:id="rId2"/>
              </a:rPr>
              <a:t>_medium=</a:t>
            </a:r>
            <a:r>
              <a:rPr lang="cs-CZ" dirty="0" err="1" smtClean="0">
                <a:hlinkClick r:id="rId2"/>
              </a:rPr>
              <a:t>cpc</a:t>
            </a:r>
            <a:r>
              <a:rPr lang="cs-CZ" dirty="0" smtClean="0">
                <a:hlinkClick r:id="rId2"/>
              </a:rPr>
              <a:t>&amp;</a:t>
            </a:r>
            <a:r>
              <a:rPr lang="cs-CZ" dirty="0" err="1" smtClean="0">
                <a:hlinkClick r:id="rId2"/>
              </a:rPr>
              <a:t>utm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campaign</a:t>
            </a:r>
            <a:r>
              <a:rPr lang="cs-CZ" dirty="0" smtClean="0">
                <a:hlinkClick r:id="rId2"/>
              </a:rPr>
              <a:t>=sanace</a:t>
            </a:r>
            <a:endParaRPr lang="cs-CZ" dirty="0" smtClean="0">
              <a:solidFill>
                <a:schemeClr val="bg1"/>
              </a:solidFill>
              <a:hlinkClick r:id="rId3"/>
            </a:endParaRPr>
          </a:p>
          <a:p>
            <a:r>
              <a:rPr lang="cs-CZ" dirty="0" smtClean="0">
                <a:solidFill>
                  <a:schemeClr val="bg1"/>
                </a:solidFill>
                <a:hlinkClick r:id="rId3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hlinkClick r:id="rId3"/>
              </a:rPr>
              <a:t>zelenadomacnost.com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/data/</a:t>
            </a:r>
            <a:r>
              <a:rPr lang="cs-CZ" dirty="0" err="1" smtClean="0">
                <a:solidFill>
                  <a:schemeClr val="bg1"/>
                </a:solidFill>
                <a:hlinkClick r:id="rId3"/>
              </a:rPr>
              <a:t>images</a:t>
            </a:r>
            <a:r>
              <a:rPr lang="cs-CZ" dirty="0" smtClean="0">
                <a:solidFill>
                  <a:schemeClr val="bg1"/>
                </a:solidFill>
                <a:hlinkClick r:id="rId3"/>
              </a:rPr>
              <a:t>/1010.jpg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dryzone.cz</a:t>
            </a:r>
            <a:r>
              <a:rPr lang="cs-CZ" dirty="0" smtClean="0">
                <a:hlinkClick r:id="rId4"/>
              </a:rPr>
              <a:t>/default.</a:t>
            </a:r>
            <a:r>
              <a:rPr lang="cs-CZ" dirty="0" err="1" smtClean="0">
                <a:hlinkClick r:id="rId4"/>
              </a:rPr>
              <a:t>aspx</a:t>
            </a:r>
            <a:r>
              <a:rPr lang="cs-CZ" dirty="0" smtClean="0">
                <a:hlinkClick r:id="rId4"/>
              </a:rPr>
              <a:t>?</a:t>
            </a:r>
            <a:r>
              <a:rPr lang="cs-CZ" dirty="0" err="1" smtClean="0">
                <a:hlinkClick r:id="rId4"/>
              </a:rPr>
              <a:t>process</a:t>
            </a:r>
            <a:r>
              <a:rPr lang="cs-CZ" dirty="0" smtClean="0">
                <a:hlinkClick r:id="rId4"/>
              </a:rPr>
              <a:t>=</a:t>
            </a:r>
            <a:r>
              <a:rPr lang="cs-CZ" dirty="0" err="1" smtClean="0">
                <a:hlinkClick r:id="rId4"/>
              </a:rPr>
              <a:t>download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Files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Documents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technicka</a:t>
            </a:r>
            <a:r>
              <a:rPr lang="cs-CZ" dirty="0" smtClean="0">
                <a:hlinkClick r:id="rId4"/>
              </a:rPr>
              <a:t>_</a:t>
            </a:r>
            <a:r>
              <a:rPr lang="cs-CZ" dirty="0" err="1" smtClean="0">
                <a:hlinkClick r:id="rId4"/>
              </a:rPr>
              <a:t>prirucka.pdf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http://www.izolace-snadno.</a:t>
            </a:r>
            <a:r>
              <a:rPr lang="cs-CZ" dirty="0" err="1" smtClean="0">
                <a:hlinkClick r:id="rId5"/>
              </a:rPr>
              <a:t>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resize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domain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mem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files</a:t>
            </a:r>
            <a:r>
              <a:rPr lang="cs-CZ" dirty="0" smtClean="0">
                <a:hlinkClick r:id="rId5"/>
              </a:rPr>
              <a:t>/image-</a:t>
            </a:r>
            <a:r>
              <a:rPr lang="cs-CZ" dirty="0" err="1" smtClean="0">
                <a:hlinkClick r:id="rId5"/>
              </a:rPr>
              <a:t>obrazky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mem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aufst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feuchtigkeit</a:t>
            </a:r>
            <a:r>
              <a:rPr lang="cs-CZ" dirty="0" smtClean="0">
                <a:hlinkClick r:id="rId5"/>
              </a:rPr>
              <a:t>-b_01.jpg?w=570&amp;h=570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usisro.cz</a:t>
            </a:r>
            <a:r>
              <a:rPr lang="cs-CZ" dirty="0" smtClean="0">
                <a:hlinkClick r:id="rId6"/>
              </a:rPr>
              <a:t>/foto/2_6.jpg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http://www.firma-</a:t>
            </a:r>
            <a:r>
              <a:rPr lang="cs-CZ" dirty="0" err="1" smtClean="0">
                <a:hlinkClick r:id="rId7"/>
              </a:rPr>
              <a:t>smejkal.cz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images</a:t>
            </a:r>
            <a:r>
              <a:rPr lang="cs-CZ" dirty="0" smtClean="0">
                <a:hlinkClick r:id="rId7"/>
              </a:rPr>
              <a:t>/dum.</a:t>
            </a:r>
            <a:r>
              <a:rPr lang="cs-CZ" dirty="0" err="1" smtClean="0">
                <a:hlinkClick r:id="rId7"/>
              </a:rPr>
              <a:t>jpg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http://www.sanace-zdiva.</a:t>
            </a:r>
            <a:r>
              <a:rPr lang="cs-CZ" dirty="0" err="1" smtClean="0">
                <a:hlinkClick r:id="rId8"/>
              </a:rPr>
              <a:t>cz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pics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navrh</a:t>
            </a:r>
            <a:r>
              <a:rPr lang="cs-CZ" dirty="0" smtClean="0">
                <a:hlinkClick r:id="rId8"/>
              </a:rPr>
              <a:t>-sanace-01.j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500430" y="4643446"/>
            <a:ext cx="1785950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Citace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43108" y="5929330"/>
            <a:ext cx="417716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dirty="0" smtClean="0">
                <a:hlinkClick r:id="rId9"/>
              </a:rPr>
              <a:t>http://www.</a:t>
            </a:r>
            <a:r>
              <a:rPr lang="cs-CZ" dirty="0" err="1" smtClean="0">
                <a:hlinkClick r:id="rId9"/>
              </a:rPr>
              <a:t>witro.cz</a:t>
            </a:r>
            <a:r>
              <a:rPr lang="cs-CZ" dirty="0" smtClean="0">
                <a:hlinkClick r:id="rId9"/>
              </a:rPr>
              <a:t>/proces-</a:t>
            </a:r>
            <a:r>
              <a:rPr lang="cs-CZ" dirty="0" err="1" smtClean="0">
                <a:hlinkClick r:id="rId9"/>
              </a:rPr>
              <a:t>vysouseni.html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643042" y="592933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﴾1﴿</a:t>
            </a:r>
            <a:endParaRPr lang="cs-CZ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1428736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latin typeface="+mj-lt"/>
              </a:rPr>
              <a:t>Děkuji za pozornost</a:t>
            </a:r>
            <a:endParaRPr lang="cs-CZ" sz="6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428596" y="500042"/>
            <a:ext cx="8229600" cy="1143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VODA VZLÍNAJÍCÍ- KAPILÁRNÍ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9" name="Obrázek 8" descr="1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143116"/>
            <a:ext cx="6251244" cy="414815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85992"/>
            <a:ext cx="5467755" cy="39290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Šipka dolů 12"/>
          <p:cNvSpPr/>
          <p:nvPr/>
        </p:nvSpPr>
        <p:spPr>
          <a:xfrm>
            <a:off x="6357950" y="3786190"/>
            <a:ext cx="214314" cy="242889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 rot="10800000">
            <a:off x="6357950" y="2285992"/>
            <a:ext cx="214314" cy="242889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715140" y="2714620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chemeClr val="bg1"/>
                </a:solidFill>
                <a:latin typeface="+mj-lt"/>
              </a:rPr>
              <a:t>1,5 m</a:t>
            </a:r>
          </a:p>
          <a:p>
            <a:r>
              <a:rPr lang="cs-CZ" sz="6000" dirty="0" smtClean="0">
                <a:solidFill>
                  <a:schemeClr val="bg1"/>
                </a:solidFill>
                <a:latin typeface="+mj-lt"/>
              </a:rPr>
              <a:t>  -</a:t>
            </a:r>
          </a:p>
          <a:p>
            <a:r>
              <a:rPr lang="cs-CZ" sz="6000" dirty="0" smtClean="0">
                <a:solidFill>
                  <a:schemeClr val="bg1"/>
                </a:solidFill>
                <a:latin typeface="+mj-lt"/>
              </a:rPr>
              <a:t>2,0 m</a:t>
            </a:r>
            <a:endParaRPr lang="cs-CZ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285720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Kapilární vzlínavost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85720" y="1071546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Narušena pevnost materiálu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Vlhké mapy na omítce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Plísně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Výkvěty</a:t>
            </a:r>
          </a:p>
          <a:p>
            <a:r>
              <a:rPr lang="cs-CZ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            </a:t>
            </a:r>
            <a:r>
              <a:rPr lang="cs-CZ" sz="2800" u="sng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soli </a:t>
            </a:r>
            <a:r>
              <a:rPr lang="cs-CZ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- chloridy a dusičnany</a:t>
            </a:r>
          </a:p>
          <a:p>
            <a:r>
              <a:rPr lang="cs-CZ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081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785926"/>
            <a:ext cx="2623373" cy="48181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Šrafovaná šipka doprava 12"/>
          <p:cNvSpPr/>
          <p:nvPr/>
        </p:nvSpPr>
        <p:spPr>
          <a:xfrm>
            <a:off x="642910" y="3357562"/>
            <a:ext cx="714380" cy="142876"/>
          </a:xfrm>
          <a:prstGeom prst="striped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mem-aufst-feuchtigkeit-b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714752"/>
            <a:ext cx="2928958" cy="2928958"/>
          </a:xfrm>
          <a:prstGeom prst="rect">
            <a:avLst/>
          </a:prstGeom>
          <a:effectLst/>
        </p:spPr>
      </p:pic>
      <p:sp>
        <p:nvSpPr>
          <p:cNvPr id="6" name="TextovéPole 5"/>
          <p:cNvSpPr txBox="1"/>
          <p:nvPr/>
        </p:nvSpPr>
        <p:spPr>
          <a:xfrm>
            <a:off x="785786" y="428604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Negativní jevy při vzlínání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4286280" cy="32147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Obrázek 4" descr="vzlN vlhk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4119591" cy="3089694"/>
          </a:xfrm>
          <a:prstGeom prst="rect">
            <a:avLst/>
          </a:prstGeom>
          <a:effectLst/>
        </p:spPr>
      </p:pic>
      <p:sp>
        <p:nvSpPr>
          <p:cNvPr id="7" name="TextovéPole 6"/>
          <p:cNvSpPr txBox="1"/>
          <p:nvPr/>
        </p:nvSpPr>
        <p:spPr>
          <a:xfrm>
            <a:off x="785786" y="428604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Negativní jevy při vzlínání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57224" y="1785926"/>
            <a:ext cx="67866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chemeClr val="bg1"/>
                </a:solidFill>
                <a:latin typeface="+mj-lt"/>
              </a:rPr>
              <a:t>Vlhkostní průzkum</a:t>
            </a:r>
          </a:p>
          <a:p>
            <a:endParaRPr lang="cs-CZ" u="sng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786" y="2857496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Stanovení druhu a charakteru zdiva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Povrchové a hloubkové měření zdiva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Laboratorní vyhodnocení vzorků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Měření teploty a relativní vlhkosti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Celkové vyhodnocení průzkumu</a:t>
            </a:r>
          </a:p>
          <a:p>
            <a:pPr lvl="0"/>
            <a:endParaRPr lang="cs-CZ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ctr"/>
            <a:endParaRPr lang="cs-CZ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cs-CZ" sz="3600" dirty="0" smtClean="0">
              <a:solidFill>
                <a:schemeClr val="bg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57158" y="285728"/>
            <a:ext cx="8472518" cy="85725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DIAGNOSTIKA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ZDIVA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navrh-sanace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28999"/>
            <a:ext cx="4286280" cy="32147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Obrázek 3" descr="diagnostika-zdiva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428736"/>
            <a:ext cx="4191028" cy="314327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57158" y="285728"/>
            <a:ext cx="8472518" cy="85725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DIAGNOSTIKA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ZDIVA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1285884"/>
          </a:xfrm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ZPŮSOBY SANACÍ VLHKÉHO ZDIVA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1472" y="2071678"/>
            <a:ext cx="3571900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Metody přímé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72000" y="2071678"/>
            <a:ext cx="4000528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Metody nepřímé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72000" y="30003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 Odvodnění drenáží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 Vytváření hydroizolačních clon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 Přirozené a nucené větrání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 Sušení vnitřních konstrukcí</a:t>
            </a:r>
            <a:endParaRPr lang="cs-CZ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85984" y="5072074"/>
            <a:ext cx="4500594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+mj-lt"/>
              </a:rPr>
              <a:t>Metody doplňkové</a:t>
            </a:r>
            <a:endParaRPr lang="cs-CZ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285984" y="60007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 Sanační omítky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404</Words>
  <Application>Microsoft Office PowerPoint</Application>
  <PresentationFormat>Předvádění na obrazovce (4:3)</PresentationFormat>
  <Paragraphs>134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Snímek 1</vt:lpstr>
      <vt:lpstr>Obsah</vt:lpstr>
      <vt:lpstr>Snímek 3</vt:lpstr>
      <vt:lpstr>Snímek 4</vt:lpstr>
      <vt:lpstr>Snímek 5</vt:lpstr>
      <vt:lpstr>Snímek 6</vt:lpstr>
      <vt:lpstr>Snímek 7</vt:lpstr>
      <vt:lpstr>Snímek 8</vt:lpstr>
      <vt:lpstr>ZPŮSOBY SANACÍ VLHKÉHO ZDIVA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Compaq</dc:creator>
  <cp:lastModifiedBy>Gabriela Peikerová</cp:lastModifiedBy>
  <cp:revision>30</cp:revision>
  <dcterms:created xsi:type="dcterms:W3CDTF">2013-01-29T20:50:45Z</dcterms:created>
  <dcterms:modified xsi:type="dcterms:W3CDTF">2014-11-07T10:28:41Z</dcterms:modified>
</cp:coreProperties>
</file>