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notesMasterIdLst>
    <p:notesMasterId r:id="rId25"/>
  </p:notesMasterIdLst>
  <p:sldIdLst>
    <p:sldId id="279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81" r:id="rId10"/>
    <p:sldId id="264" r:id="rId11"/>
    <p:sldId id="265" r:id="rId12"/>
    <p:sldId id="266" r:id="rId13"/>
    <p:sldId id="267" r:id="rId14"/>
    <p:sldId id="280" r:id="rId15"/>
    <p:sldId id="269" r:id="rId16"/>
    <p:sldId id="268" r:id="rId17"/>
    <p:sldId id="270" r:id="rId18"/>
    <p:sldId id="272" r:id="rId19"/>
    <p:sldId id="271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Výchozí oddíl" id="{A56CD7F6-D1B5-4DA4-96DD-3269894314F1}">
          <p14:sldIdLst>
            <p14:sldId id="279"/>
            <p14:sldId id="282"/>
            <p14:sldId id="257"/>
            <p14:sldId id="258"/>
            <p14:sldId id="259"/>
            <p14:sldId id="260"/>
            <p14:sldId id="262"/>
            <p14:sldId id="261"/>
            <p14:sldId id="263"/>
            <p14:sldId id="281"/>
            <p14:sldId id="264"/>
            <p14:sldId id="265"/>
            <p14:sldId id="266"/>
            <p14:sldId id="267"/>
            <p14:sldId id="280"/>
            <p14:sldId id="269"/>
            <p14:sldId id="268"/>
            <p14:sldId id="270"/>
            <p14:sldId id="272"/>
            <p14:sldId id="271"/>
            <p14:sldId id="273"/>
            <p14:sldId id="274"/>
            <p14:sldId id="275"/>
            <p14:sldId id="276"/>
            <p14:sldId id="278"/>
          </p14:sldIdLst>
        </p14:section>
        <p14:section name="Oddíl bez názvu" id="{EE3ABB53-244F-4761-9E21-260363B4F0E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E8DCC-0DD5-42DE-A6D1-6E1A8E3E1E1A}" type="datetimeFigureOut">
              <a:rPr lang="cs-CZ" smtClean="0"/>
              <a:pPr/>
              <a:t>7.11.2014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529F4-BC18-457E-944D-7F429D5A22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7045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529F4-BC18-457E-944D-7F429D5A222B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01917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BA26D4-CBAF-4DE6-9B61-A7F23203F5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727AD8-8A98-424D-8ECF-E1C9C784B2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9121ED-2B70-4DF1-87AB-A2FFE25B25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725BA9-1839-4015-B014-9E48B2AEDAD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1378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7CF66-7FCC-4794-AD1C-F46647CAB82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C5E949-5F6E-47E2-8B41-9525A93C76A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AD7E1C-55BE-436B-AD7C-C1C0012550F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2F98B-346A-44CF-A1AD-BC26B9D046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2F21D5-E001-4074-A562-997D05802F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81A6C6-5DE2-45D6-B4A5-1D281ACD3C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1EBFA-E225-4C00-9471-AA11F511E4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119C7C-9C3B-4FCE-BA06-F3AF246ACD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6C1A507-46DC-4F2D-892A-CF10193B4D0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mbrit.cz/" TargetMode="External"/><Relationship Id="rId7" Type="http://schemas.openxmlformats.org/officeDocument/2006/relationships/hyperlink" Target="http://www.kmbeta.cz/" TargetMode="External"/><Relationship Id="rId2" Type="http://schemas.openxmlformats.org/officeDocument/2006/relationships/hyperlink" Target="http://www.google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ramac.cz/" TargetMode="External"/><Relationship Id="rId5" Type="http://schemas.openxmlformats.org/officeDocument/2006/relationships/hyperlink" Target="http://www.coleman.cz/" TargetMode="External"/><Relationship Id="rId4" Type="http://schemas.openxmlformats.org/officeDocument/2006/relationships/hyperlink" Target="http://www.sefran.cz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188640"/>
            <a:ext cx="8568952" cy="6408712"/>
          </a:xfrm>
          <a:prstGeom prst="rect">
            <a:avLst/>
          </a:prstGeom>
          <a:solidFill>
            <a:srgbClr val="E4AE78">
              <a:alpha val="6117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11560" y="2780928"/>
            <a:ext cx="7992887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798271" y="2996952"/>
            <a:ext cx="756084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solidFill>
                  <a:schemeClr val="tx1"/>
                </a:solidFill>
              </a:rPr>
              <a:t>Tradiční a novodobé střešní krytiny sklonitých střech</a:t>
            </a:r>
            <a:endParaRPr lang="cs-CZ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2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Montáž na bednění</a:t>
            </a:r>
          </a:p>
          <a:p>
            <a:pPr marL="109728" indent="0">
              <a:buNone/>
            </a:pPr>
            <a:r>
              <a:rPr lang="cs-CZ" dirty="0" smtClean="0"/>
              <a:t>Imitace dřeva</a:t>
            </a:r>
          </a:p>
          <a:p>
            <a:pPr marL="109728" indent="0">
              <a:buNone/>
            </a:pPr>
            <a:r>
              <a:rPr lang="cs-CZ" dirty="0" smtClean="0"/>
              <a:t>Barevná stálost </a:t>
            </a:r>
          </a:p>
          <a:p>
            <a:pPr marL="109728" indent="0">
              <a:buNone/>
            </a:pPr>
            <a:r>
              <a:rPr lang="cs-CZ" dirty="0" smtClean="0"/>
              <a:t>Z recyklovaných materiálů</a:t>
            </a:r>
          </a:p>
          <a:p>
            <a:pPr marL="109728" indent="0">
              <a:buNone/>
            </a:pPr>
            <a:r>
              <a:rPr lang="cs-CZ" dirty="0" smtClean="0"/>
              <a:t>Velká živostnost</a:t>
            </a:r>
          </a:p>
          <a:p>
            <a:pPr marL="109728" indent="0">
              <a:buNone/>
            </a:pPr>
            <a:r>
              <a:rPr lang="cs-CZ" dirty="0" smtClean="0"/>
              <a:t>Školení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Novodobé krytiny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844824"/>
            <a:ext cx="3072858" cy="237626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4326188"/>
            <a:ext cx="3024336" cy="228867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18205" y="1426917"/>
            <a:ext cx="3099753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000" b="1" dirty="0" smtClean="0">
                <a:latin typeface="+mj-lt"/>
              </a:rPr>
              <a:t>Plastový šindel</a:t>
            </a:r>
            <a:endParaRPr lang="cs-CZ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1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Malá </a:t>
            </a:r>
            <a:r>
              <a:rPr lang="cs-CZ" dirty="0"/>
              <a:t>hmotnost</a:t>
            </a:r>
          </a:p>
          <a:p>
            <a:pPr marL="109728" indent="0">
              <a:buNone/>
            </a:pPr>
            <a:r>
              <a:rPr lang="cs-CZ" dirty="0" smtClean="0"/>
              <a:t>Nízká cena</a:t>
            </a:r>
          </a:p>
          <a:p>
            <a:pPr marL="109728" indent="0">
              <a:buNone/>
            </a:pPr>
            <a:r>
              <a:rPr lang="cs-CZ" dirty="0" smtClean="0"/>
              <a:t>Krátká životnost</a:t>
            </a:r>
          </a:p>
          <a:p>
            <a:pPr marL="109728" indent="0">
              <a:buNone/>
            </a:pPr>
            <a:r>
              <a:rPr lang="cs-CZ" dirty="0" smtClean="0"/>
              <a:t>Lámavost</a:t>
            </a:r>
          </a:p>
          <a:p>
            <a:pPr marL="109728" indent="0">
              <a:buNone/>
            </a:pPr>
            <a:r>
              <a:rPr lang="cs-CZ" dirty="0" smtClean="0"/>
              <a:t>Montáž na desky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Novodobé krytiny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988840"/>
            <a:ext cx="3528392" cy="2286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437112"/>
            <a:ext cx="3528392" cy="224338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39552" y="1410235"/>
            <a:ext cx="2088232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000" b="1" dirty="0" err="1" smtClean="0">
                <a:latin typeface="+mj-lt"/>
              </a:rPr>
              <a:t>Onduline</a:t>
            </a:r>
            <a:endParaRPr lang="cs-CZ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30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Gumová šablona  </a:t>
            </a:r>
          </a:p>
          <a:p>
            <a:pPr marL="109728" indent="0">
              <a:buNone/>
            </a:pPr>
            <a:r>
              <a:rPr lang="cs-CZ" dirty="0" smtClean="0"/>
              <a:t>Imitace břidlice </a:t>
            </a:r>
          </a:p>
          <a:p>
            <a:pPr marL="109728" indent="0">
              <a:buNone/>
            </a:pPr>
            <a:r>
              <a:rPr lang="cs-CZ" dirty="0"/>
              <a:t>Malá hmotnost</a:t>
            </a:r>
          </a:p>
          <a:p>
            <a:pPr marL="109728" indent="0">
              <a:buNone/>
            </a:pPr>
            <a:r>
              <a:rPr lang="cs-CZ" dirty="0" smtClean="0"/>
              <a:t>Odolný </a:t>
            </a:r>
            <a:r>
              <a:rPr lang="cs-CZ" dirty="0" err="1" smtClean="0"/>
              <a:t>vůdči</a:t>
            </a:r>
            <a:r>
              <a:rPr lang="cs-CZ" dirty="0" smtClean="0"/>
              <a:t> mechu</a:t>
            </a:r>
          </a:p>
          <a:p>
            <a:pPr marL="109728" indent="0">
              <a:buNone/>
            </a:pPr>
            <a:r>
              <a:rPr lang="cs-CZ" dirty="0" smtClean="0"/>
              <a:t>Snadná montáž </a:t>
            </a:r>
          </a:p>
          <a:p>
            <a:pPr marL="109728" indent="0">
              <a:buNone/>
            </a:pPr>
            <a:r>
              <a:rPr lang="cs-CZ" dirty="0" smtClean="0"/>
              <a:t>Vhodný pro sklony od </a:t>
            </a:r>
            <a:r>
              <a:rPr lang="cs-CZ" dirty="0"/>
              <a:t>40°</a:t>
            </a:r>
            <a:endParaRPr lang="cs-CZ" sz="3600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Novodobé krytiny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844824"/>
            <a:ext cx="3456384" cy="23042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437112"/>
            <a:ext cx="3456384" cy="216024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39552" y="1423809"/>
            <a:ext cx="2232248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000" b="1" dirty="0" err="1" smtClean="0">
                <a:latin typeface="+mj-lt"/>
              </a:rPr>
              <a:t>Ekoternit</a:t>
            </a:r>
            <a:endParaRPr lang="cs-CZ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26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Velká hmotnost</a:t>
            </a:r>
          </a:p>
          <a:p>
            <a:pPr marL="109728" indent="0">
              <a:buNone/>
            </a:pPr>
            <a:r>
              <a:rPr lang="cs-CZ" dirty="0" smtClean="0"/>
              <a:t>Předimenzovaní vazby</a:t>
            </a:r>
          </a:p>
          <a:p>
            <a:pPr marL="109728" indent="0">
              <a:buNone/>
            </a:pPr>
            <a:r>
              <a:rPr lang="cs-CZ" dirty="0" smtClean="0"/>
              <a:t>Menší nasákavost vody</a:t>
            </a:r>
          </a:p>
          <a:p>
            <a:pPr marL="109728" indent="0">
              <a:buNone/>
            </a:pPr>
            <a:r>
              <a:rPr lang="cs-CZ" dirty="0" smtClean="0"/>
              <a:t>Tvorba mechu</a:t>
            </a:r>
          </a:p>
          <a:p>
            <a:pPr marL="109728" indent="0">
              <a:buNone/>
            </a:pPr>
            <a:r>
              <a:rPr lang="cs-CZ" dirty="0" smtClean="0"/>
              <a:t>Barevná nestálost</a:t>
            </a:r>
          </a:p>
          <a:p>
            <a:pPr marL="109728" indent="0">
              <a:buNone/>
            </a:pPr>
            <a:r>
              <a:rPr lang="cs-CZ" dirty="0" smtClean="0"/>
              <a:t>Montáž na latě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Novodobé krytiny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4579428"/>
            <a:ext cx="3670169" cy="192253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988839"/>
            <a:ext cx="3672408" cy="219523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9552" y="1434841"/>
            <a:ext cx="3096344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000" b="1" dirty="0" smtClean="0">
                <a:latin typeface="+mj-lt"/>
              </a:rPr>
              <a:t>Betonové tašky</a:t>
            </a:r>
            <a:endParaRPr lang="cs-CZ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 marL="109728" indent="0">
              <a:buNone/>
            </a:pPr>
            <a:r>
              <a:rPr lang="cs-CZ" dirty="0" err="1" smtClean="0"/>
              <a:t>Bramac</a:t>
            </a: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KM beta</a:t>
            </a:r>
          </a:p>
          <a:p>
            <a:pPr marL="109728" indent="0">
              <a:buNone/>
            </a:pPr>
            <a:r>
              <a:rPr lang="cs-CZ" dirty="0" err="1" smtClean="0"/>
              <a:t>Tondach</a:t>
            </a: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Besk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Novodobé krytiny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1423809"/>
            <a:ext cx="4752528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000" b="1" dirty="0" smtClean="0">
                <a:latin typeface="+mj-lt"/>
              </a:rPr>
              <a:t>Druhy betonových tašek</a:t>
            </a:r>
            <a:endParaRPr lang="cs-CZ" sz="3000" b="1" dirty="0">
              <a:latin typeface="+mj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716476"/>
            <a:ext cx="3456384" cy="21431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997602"/>
            <a:ext cx="3672408" cy="227686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4077072"/>
            <a:ext cx="2880320" cy="21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914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Velká hmotnost</a:t>
            </a:r>
          </a:p>
          <a:p>
            <a:pPr marL="109728" indent="0">
              <a:buNone/>
            </a:pPr>
            <a:r>
              <a:rPr lang="cs-CZ" dirty="0" smtClean="0"/>
              <a:t>Předimenzování vazby</a:t>
            </a:r>
          </a:p>
          <a:p>
            <a:pPr marL="109728" indent="0">
              <a:buNone/>
            </a:pPr>
            <a:r>
              <a:rPr lang="cs-CZ" dirty="0" smtClean="0"/>
              <a:t>Vysoká nasákavost vody</a:t>
            </a:r>
          </a:p>
          <a:p>
            <a:pPr marL="109728" indent="0">
              <a:buNone/>
            </a:pPr>
            <a:r>
              <a:rPr lang="cs-CZ" dirty="0" smtClean="0"/>
              <a:t>Tvorba mechu</a:t>
            </a:r>
          </a:p>
          <a:p>
            <a:pPr marL="109728" indent="0">
              <a:buNone/>
            </a:pPr>
            <a:r>
              <a:rPr lang="cs-CZ" dirty="0" smtClean="0"/>
              <a:t>Barevná nestálost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Novodobé krytiny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365104"/>
            <a:ext cx="3530911" cy="22207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700808"/>
            <a:ext cx="3530911" cy="237626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10316" y="1423809"/>
            <a:ext cx="3528392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000" b="1" dirty="0" smtClean="0">
                <a:latin typeface="+mj-lt"/>
              </a:rPr>
              <a:t>Pálené tašky</a:t>
            </a:r>
            <a:endParaRPr lang="cs-CZ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77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Plech</a:t>
            </a:r>
          </a:p>
          <a:p>
            <a:pPr marL="109728" indent="0">
              <a:buNone/>
            </a:pPr>
            <a:r>
              <a:rPr lang="cs-CZ" dirty="0" err="1" smtClean="0"/>
              <a:t>Ekoternit</a:t>
            </a: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Asfaltový šindel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Nejpoužívanější krytiny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844824"/>
            <a:ext cx="3739480" cy="23949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4365104"/>
            <a:ext cx="3739479" cy="223224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39552" y="1412776"/>
            <a:ext cx="1224136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000" b="1" dirty="0" smtClean="0">
                <a:latin typeface="+mj-lt"/>
              </a:rPr>
              <a:t>Typy</a:t>
            </a:r>
            <a:endParaRPr lang="cs-CZ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27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Nízká cena</a:t>
            </a:r>
          </a:p>
          <a:p>
            <a:pPr marL="109728" indent="0">
              <a:buNone/>
            </a:pPr>
            <a:r>
              <a:rPr lang="cs-CZ" dirty="0" smtClean="0"/>
              <a:t>Montáž</a:t>
            </a:r>
          </a:p>
          <a:p>
            <a:pPr marL="109728" indent="0">
              <a:buNone/>
            </a:pPr>
            <a:r>
              <a:rPr lang="cs-CZ" dirty="0" smtClean="0"/>
              <a:t>Váha</a:t>
            </a:r>
          </a:p>
          <a:p>
            <a:pPr marL="109728" indent="0">
              <a:buNone/>
            </a:pPr>
            <a:r>
              <a:rPr lang="cs-CZ" dirty="0" smtClean="0"/>
              <a:t>Životnost</a:t>
            </a:r>
          </a:p>
          <a:p>
            <a:pPr marL="109728" indent="0">
              <a:buNone/>
            </a:pPr>
            <a:r>
              <a:rPr lang="cs-CZ" dirty="0" err="1" smtClean="0"/>
              <a:t>Manipulatelnost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Důvody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772816"/>
            <a:ext cx="3600822" cy="23042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221089"/>
            <a:ext cx="3600822" cy="231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088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Rozpočet plochy střechy</a:t>
            </a:r>
          </a:p>
          <a:p>
            <a:pPr marL="109728" indent="0">
              <a:buNone/>
            </a:pPr>
            <a:r>
              <a:rPr lang="cs-CZ" dirty="0" smtClean="0"/>
              <a:t>Objednávka materiálu</a:t>
            </a:r>
          </a:p>
          <a:p>
            <a:pPr marL="109728" indent="0">
              <a:buNone/>
            </a:pPr>
            <a:r>
              <a:rPr lang="cs-CZ" dirty="0" smtClean="0"/>
              <a:t>Dovoz na stavbu</a:t>
            </a:r>
          </a:p>
          <a:p>
            <a:pPr marL="109728" indent="0">
              <a:buNone/>
            </a:pPr>
            <a:r>
              <a:rPr lang="cs-CZ" dirty="0" smtClean="0"/>
              <a:t>Provedení práce</a:t>
            </a:r>
          </a:p>
          <a:p>
            <a:pPr marL="109728" indent="0">
              <a:buNone/>
            </a:pPr>
            <a:r>
              <a:rPr lang="cs-CZ" dirty="0" smtClean="0"/>
              <a:t>Záruka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Firmy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348880"/>
            <a:ext cx="338932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88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5674" y="1671802"/>
            <a:ext cx="8229600" cy="4234475"/>
          </a:xfrm>
        </p:spPr>
        <p:txBody>
          <a:bodyPr/>
          <a:lstStyle/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Sefran</a:t>
            </a: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Cembrit</a:t>
            </a: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Fortex</a:t>
            </a: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Coleman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700807"/>
            <a:ext cx="2838450" cy="16097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3789040"/>
            <a:ext cx="2838450" cy="131901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25674" y="473475"/>
            <a:ext cx="8208912" cy="108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Firmy</a:t>
            </a:r>
            <a:endParaRPr lang="cs-CZ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84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cs-CZ" sz="2800" dirty="0" smtClean="0"/>
              <a:t>Historie krytin</a:t>
            </a:r>
          </a:p>
          <a:p>
            <a:pPr marL="109728" indent="0">
              <a:buNone/>
            </a:pPr>
            <a:r>
              <a:rPr lang="cs-CZ" sz="2800" dirty="0" smtClean="0"/>
              <a:t>Novodobé krytiny</a:t>
            </a:r>
          </a:p>
          <a:p>
            <a:pPr marL="109728" indent="0">
              <a:buNone/>
            </a:pPr>
            <a:r>
              <a:rPr lang="cs-CZ" sz="2800" dirty="0" smtClean="0"/>
              <a:t>Nejpoužívanější krytiny</a:t>
            </a:r>
          </a:p>
          <a:p>
            <a:pPr marL="109728" indent="0">
              <a:buNone/>
            </a:pPr>
            <a:r>
              <a:rPr lang="cs-CZ" sz="2800" dirty="0" smtClean="0"/>
              <a:t>Firmy</a:t>
            </a:r>
          </a:p>
          <a:p>
            <a:pPr marL="109728" indent="0">
              <a:buNone/>
            </a:pPr>
            <a:r>
              <a:rPr lang="cs-CZ" sz="2800" dirty="0" smtClean="0"/>
              <a:t>Ochranné prostředky</a:t>
            </a:r>
          </a:p>
        </p:txBody>
      </p:sp>
      <p:pic>
        <p:nvPicPr>
          <p:cNvPr id="3076" name="Picture 4" descr="krytina">
            <a:hlinkClick r:id="rId2" action="ppaction://hlinksldjump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628800"/>
            <a:ext cx="3312368" cy="223224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6" descr="krytina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077072"/>
            <a:ext cx="3331071" cy="192938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Nátěry</a:t>
            </a:r>
          </a:p>
          <a:p>
            <a:pPr marL="109728" indent="0">
              <a:buNone/>
            </a:pPr>
            <a:r>
              <a:rPr lang="cs-CZ" dirty="0" smtClean="0"/>
              <a:t>Postřiky</a:t>
            </a:r>
          </a:p>
          <a:p>
            <a:pPr marL="109728" indent="0">
              <a:buNone/>
            </a:pPr>
            <a:r>
              <a:rPr lang="cs-CZ" dirty="0" smtClean="0"/>
              <a:t>Dobrá účinnost</a:t>
            </a:r>
          </a:p>
          <a:p>
            <a:pPr marL="109728" indent="0">
              <a:buNone/>
            </a:pPr>
            <a:r>
              <a:rPr lang="cs-CZ" dirty="0" smtClean="0"/>
              <a:t>Obnovení barvy</a:t>
            </a:r>
          </a:p>
          <a:p>
            <a:pPr marL="109728" indent="0">
              <a:buNone/>
            </a:pPr>
            <a:r>
              <a:rPr lang="cs-CZ" dirty="0" smtClean="0"/>
              <a:t>Ochrana krytiny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 smtClean="0"/>
              <a:t>Ochranné prostředky</a:t>
            </a:r>
            <a:endParaRPr lang="cs-CZ" dirty="0"/>
          </a:p>
        </p:txBody>
      </p:sp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700808"/>
            <a:ext cx="3521968" cy="2232248"/>
          </a:xfrm>
          <a:prstGeom prst="rect">
            <a:avLst/>
          </a:prstGeom>
        </p:spPr>
      </p:pic>
      <p:pic>
        <p:nvPicPr>
          <p:cNvPr id="5" name="Obrázek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077072"/>
            <a:ext cx="352196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131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Doporučení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Ekoternit</a:t>
            </a: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Pro malé plochy</a:t>
            </a:r>
          </a:p>
          <a:p>
            <a:pPr marL="109728" indent="0">
              <a:buNone/>
            </a:pPr>
            <a:r>
              <a:rPr lang="cs-CZ" dirty="0" smtClean="0"/>
              <a:t>Dobrá zpracovatelnost</a:t>
            </a:r>
          </a:p>
          <a:p>
            <a:pPr marL="109728" indent="0">
              <a:buNone/>
            </a:pPr>
            <a:r>
              <a:rPr lang="cs-CZ" dirty="0" smtClean="0"/>
              <a:t>Montáž</a:t>
            </a:r>
          </a:p>
          <a:p>
            <a:pPr marL="109728" indent="0">
              <a:buNone/>
            </a:pPr>
            <a:r>
              <a:rPr lang="cs-CZ" dirty="0" smtClean="0"/>
              <a:t>Cena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348880"/>
            <a:ext cx="367240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542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cs-CZ" dirty="0" smtClean="0">
              <a:hlinkClick r:id="rId2"/>
            </a:endParaRPr>
          </a:p>
          <a:p>
            <a:pPr marL="109728" indent="0">
              <a:buNone/>
            </a:pPr>
            <a:r>
              <a:rPr lang="cs-CZ" dirty="0" smtClean="0">
                <a:hlinkClick r:id="rId2"/>
              </a:rPr>
              <a:t>www.google.cz</a:t>
            </a:r>
            <a:endParaRPr lang="cs-CZ" dirty="0" smtClean="0"/>
          </a:p>
          <a:p>
            <a:pPr marL="109728" indent="0">
              <a:buNone/>
            </a:pPr>
            <a:r>
              <a:rPr lang="cs-CZ" dirty="0" smtClean="0">
                <a:hlinkClick r:id="rId3"/>
              </a:rPr>
              <a:t>www.cembrit.cz</a:t>
            </a:r>
            <a:endParaRPr lang="cs-CZ" dirty="0" smtClean="0"/>
          </a:p>
          <a:p>
            <a:pPr marL="109728" indent="0">
              <a:buNone/>
            </a:pPr>
            <a:r>
              <a:rPr lang="cs-CZ" dirty="0" smtClean="0">
                <a:hlinkClick r:id="rId4"/>
              </a:rPr>
              <a:t>www.sefran.cz</a:t>
            </a:r>
            <a:endParaRPr lang="cs-CZ" dirty="0" smtClean="0"/>
          </a:p>
          <a:p>
            <a:pPr marL="109728" indent="0">
              <a:buNone/>
            </a:pPr>
            <a:r>
              <a:rPr lang="cs-CZ" dirty="0" smtClean="0">
                <a:hlinkClick r:id="rId5"/>
              </a:rPr>
              <a:t>www.coleman.cz</a:t>
            </a:r>
            <a:endParaRPr lang="cs-CZ" dirty="0" smtClean="0"/>
          </a:p>
          <a:p>
            <a:pPr marL="109728" indent="0">
              <a:buNone/>
            </a:pPr>
            <a:r>
              <a:rPr lang="cs-CZ" dirty="0" smtClean="0">
                <a:hlinkClick r:id="rId6"/>
              </a:rPr>
              <a:t>www.bramac.cz</a:t>
            </a:r>
            <a:endParaRPr lang="cs-CZ" dirty="0" smtClean="0"/>
          </a:p>
          <a:p>
            <a:pPr marL="109728" indent="0">
              <a:buNone/>
            </a:pPr>
            <a:r>
              <a:rPr lang="cs-CZ" dirty="0" smtClean="0">
                <a:hlinkClick r:id="rId7"/>
              </a:rPr>
              <a:t>www.kmbeta.cz</a:t>
            </a: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021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cs-CZ" sz="3500" dirty="0" smtClean="0"/>
          </a:p>
          <a:p>
            <a:pPr marL="109728" indent="0" algn="ctr">
              <a:buNone/>
            </a:pPr>
            <a:r>
              <a:rPr lang="cs-CZ" sz="3500" dirty="0" smtClean="0"/>
              <a:t>Děkuji za pozornost</a:t>
            </a:r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xmlns="" val="115782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Došky (rákos, sláma)</a:t>
            </a:r>
          </a:p>
          <a:p>
            <a:pPr marL="109728" indent="0">
              <a:buNone/>
            </a:pPr>
            <a:r>
              <a:rPr lang="cs-CZ" dirty="0" smtClean="0"/>
              <a:t>Šindel</a:t>
            </a:r>
          </a:p>
          <a:p>
            <a:pPr marL="109728" indent="0">
              <a:buNone/>
            </a:pPr>
            <a:r>
              <a:rPr lang="cs-CZ" dirty="0" smtClean="0"/>
              <a:t>Břidlice</a:t>
            </a:r>
          </a:p>
          <a:p>
            <a:pPr marL="109728" indent="0">
              <a:buNone/>
            </a:pPr>
            <a:r>
              <a:rPr lang="cs-CZ" dirty="0" smtClean="0"/>
              <a:t>Pálené tašky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Historie krytin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4929" y="2154596"/>
            <a:ext cx="2487827" cy="208823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686" y="4416345"/>
            <a:ext cx="2487827" cy="22479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1173" y="4435942"/>
            <a:ext cx="2633464" cy="22716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877" y="4507365"/>
            <a:ext cx="2441338" cy="220027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85398" y="1484784"/>
            <a:ext cx="2664296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000" b="1" dirty="0" smtClean="0">
                <a:latin typeface="+mj-lt"/>
              </a:rPr>
              <a:t>Druhy krytin</a:t>
            </a:r>
            <a:endParaRPr lang="cs-CZ" sz="3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Hornatá oblast (dřevěný šindel)</a:t>
            </a:r>
          </a:p>
          <a:p>
            <a:pPr marL="109728" indent="0">
              <a:buNone/>
            </a:pPr>
            <a:r>
              <a:rPr lang="cs-CZ" dirty="0" smtClean="0"/>
              <a:t>Střední oblast (eternit)</a:t>
            </a:r>
          </a:p>
          <a:p>
            <a:pPr marL="109728" indent="0">
              <a:buNone/>
            </a:pPr>
            <a:r>
              <a:rPr lang="cs-CZ" dirty="0" smtClean="0"/>
              <a:t>Nížina (pálené tašky, došky)</a:t>
            </a:r>
          </a:p>
          <a:p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Historie krytin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2209234"/>
            <a:ext cx="2952328" cy="222787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39552" y="1444134"/>
            <a:ext cx="180020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000" b="1" dirty="0" smtClean="0">
                <a:latin typeface="+mj-lt"/>
              </a:rPr>
              <a:t>Lokality</a:t>
            </a:r>
            <a:endParaRPr lang="cs-CZ" sz="3000" b="1" dirty="0">
              <a:latin typeface="+mj-lt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437113"/>
            <a:ext cx="2808312" cy="200782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4437112"/>
            <a:ext cx="3240360" cy="198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053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Plech</a:t>
            </a:r>
          </a:p>
          <a:p>
            <a:pPr marL="109728" indent="0">
              <a:buNone/>
            </a:pPr>
            <a:r>
              <a:rPr lang="cs-CZ" dirty="0" smtClean="0"/>
              <a:t>Šindel</a:t>
            </a:r>
          </a:p>
          <a:p>
            <a:pPr marL="109728" indent="0">
              <a:buNone/>
            </a:pPr>
            <a:r>
              <a:rPr lang="cs-CZ" dirty="0" err="1" smtClean="0"/>
              <a:t>Onduline</a:t>
            </a: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Ekoternit</a:t>
            </a: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Betonové tašky</a:t>
            </a:r>
          </a:p>
          <a:p>
            <a:pPr marL="109728" indent="0">
              <a:buNone/>
            </a:pPr>
            <a:r>
              <a:rPr lang="cs-CZ" dirty="0" smtClean="0"/>
              <a:t>Keramické tašky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Novodobé krytiny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3548" y="1437975"/>
            <a:ext cx="1476164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000" b="1" dirty="0" smtClean="0">
                <a:latin typeface="+mj-lt"/>
              </a:rPr>
              <a:t>Druhy</a:t>
            </a:r>
            <a:endParaRPr lang="cs-CZ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20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844824"/>
            <a:ext cx="3240360" cy="288032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r>
              <a:rPr lang="cs-CZ" dirty="0" smtClean="0"/>
              <a:t>Malá </a:t>
            </a:r>
            <a:r>
              <a:rPr lang="cs-CZ" dirty="0"/>
              <a:t>hmotnost</a:t>
            </a:r>
          </a:p>
          <a:p>
            <a:pPr marL="109728" indent="0">
              <a:buNone/>
            </a:pPr>
            <a:r>
              <a:rPr lang="cs-CZ" dirty="0" smtClean="0"/>
              <a:t>Povrch úprava</a:t>
            </a:r>
          </a:p>
          <a:p>
            <a:pPr marL="109728" indent="0">
              <a:buNone/>
            </a:pPr>
            <a:r>
              <a:rPr lang="cs-CZ" dirty="0" smtClean="0"/>
              <a:t>Nízká cena</a:t>
            </a:r>
          </a:p>
          <a:p>
            <a:pPr marL="109728" indent="0">
              <a:buNone/>
            </a:pPr>
            <a:r>
              <a:rPr lang="cs-CZ" dirty="0" smtClean="0"/>
              <a:t>Rychlá montáž</a:t>
            </a:r>
          </a:p>
          <a:p>
            <a:pPr marL="109728" indent="0">
              <a:buNone/>
            </a:pPr>
            <a:r>
              <a:rPr lang="cs-CZ" dirty="0" smtClean="0"/>
              <a:t>Dlouhá životnost</a:t>
            </a:r>
          </a:p>
          <a:p>
            <a:pPr marL="109728" indent="0">
              <a:buNone/>
            </a:pPr>
            <a:r>
              <a:rPr lang="cs-CZ" dirty="0" smtClean="0"/>
              <a:t>Šroubení do latí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Novodobé krytiny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1412776"/>
            <a:ext cx="3384376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000" b="1" dirty="0" smtClean="0">
                <a:latin typeface="+mj-lt"/>
              </a:rPr>
              <a:t>Plechové krytiny</a:t>
            </a:r>
            <a:endParaRPr lang="cs-CZ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Maslen</a:t>
            </a:r>
            <a:r>
              <a:rPr lang="cs-CZ" dirty="0" smtClean="0"/>
              <a:t> (trapéz)</a:t>
            </a:r>
          </a:p>
          <a:p>
            <a:pPr marL="109728" indent="0">
              <a:buNone/>
            </a:pPr>
            <a:r>
              <a:rPr lang="cs-CZ" dirty="0" err="1" smtClean="0"/>
              <a:t>Satjam</a:t>
            </a:r>
            <a:r>
              <a:rPr lang="cs-CZ" sz="3600" dirty="0" smtClean="0"/>
              <a:t> </a:t>
            </a:r>
            <a:r>
              <a:rPr lang="cs-CZ" dirty="0" smtClean="0"/>
              <a:t>(falcovaná krytina)</a:t>
            </a:r>
          </a:p>
          <a:p>
            <a:pPr marL="109728" indent="0">
              <a:buNone/>
            </a:pPr>
            <a:r>
              <a:rPr lang="cs-CZ" dirty="0" smtClean="0"/>
              <a:t>Ranila</a:t>
            </a:r>
          </a:p>
          <a:p>
            <a:pPr marL="109728" indent="0">
              <a:buNone/>
            </a:pPr>
            <a:r>
              <a:rPr lang="cs-CZ" dirty="0" err="1" smtClean="0"/>
              <a:t>Ruukki</a:t>
            </a:r>
            <a:r>
              <a:rPr lang="cs-CZ" dirty="0" smtClean="0"/>
              <a:t> (tašky)</a:t>
            </a:r>
          </a:p>
          <a:p>
            <a:pPr marL="109728" indent="0">
              <a:buNone/>
            </a:pPr>
            <a:r>
              <a:rPr lang="cs-CZ" dirty="0" err="1" smtClean="0"/>
              <a:t>Alukryt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Plechové krytiny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944681"/>
            <a:ext cx="2657872" cy="23408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509120"/>
            <a:ext cx="2657872" cy="223224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4509120"/>
            <a:ext cx="2304256" cy="22322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852" y="4797152"/>
            <a:ext cx="2363341" cy="194421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75354" y="1444652"/>
            <a:ext cx="1512168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000" b="1" dirty="0" smtClean="0">
                <a:latin typeface="+mj-lt"/>
              </a:rPr>
              <a:t>Druhy</a:t>
            </a:r>
            <a:endParaRPr lang="cs-CZ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59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Malá hmotnost</a:t>
            </a:r>
          </a:p>
          <a:p>
            <a:pPr marL="109728" indent="0">
              <a:buNone/>
            </a:pPr>
            <a:r>
              <a:rPr lang="cs-CZ" dirty="0" smtClean="0"/>
              <a:t>Barevné vzory</a:t>
            </a:r>
          </a:p>
          <a:p>
            <a:pPr marL="109728" indent="0">
              <a:buNone/>
            </a:pPr>
            <a:r>
              <a:rPr lang="cs-CZ" dirty="0" smtClean="0"/>
              <a:t>Různé tvary</a:t>
            </a:r>
          </a:p>
          <a:p>
            <a:pPr marL="109728" indent="0">
              <a:buNone/>
            </a:pPr>
            <a:r>
              <a:rPr lang="cs-CZ" dirty="0" smtClean="0"/>
              <a:t>Barevná nestálost</a:t>
            </a:r>
          </a:p>
          <a:p>
            <a:pPr marL="109728" indent="0">
              <a:buNone/>
            </a:pPr>
            <a:r>
              <a:rPr lang="cs-CZ" dirty="0" smtClean="0"/>
              <a:t>Vhodné pro sklony od </a:t>
            </a:r>
            <a:r>
              <a:rPr lang="cs-CZ" dirty="0"/>
              <a:t>40°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Novodobé krytiny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966774"/>
            <a:ext cx="3237284" cy="21644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365104"/>
            <a:ext cx="3237284" cy="223261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9552" y="1412776"/>
            <a:ext cx="324036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000" b="1" dirty="0" smtClean="0">
                <a:latin typeface="+mj-lt"/>
              </a:rPr>
              <a:t>Asfaltový šindel</a:t>
            </a:r>
            <a:endParaRPr lang="cs-CZ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93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 marL="109728" indent="0">
              <a:buNone/>
            </a:pPr>
            <a:r>
              <a:rPr lang="cs-CZ" dirty="0" err="1" smtClean="0"/>
              <a:t>Dehtochema</a:t>
            </a: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Icopal</a:t>
            </a:r>
            <a:endParaRPr lang="cs-CZ" dirty="0" smtClean="0"/>
          </a:p>
          <a:p>
            <a:pPr marL="109728" indent="0">
              <a:buNone/>
            </a:pPr>
            <a:r>
              <a:rPr lang="cs-CZ" dirty="0" err="1" smtClean="0"/>
              <a:t>Prokom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Novodobé krytiny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9552" y="1412776"/>
            <a:ext cx="324036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000" b="1" dirty="0" smtClean="0">
                <a:latin typeface="+mj-lt"/>
              </a:rPr>
              <a:t>Asfaltový šindel</a:t>
            </a:r>
            <a:endParaRPr lang="cs-CZ" sz="3000" b="1" dirty="0">
              <a:latin typeface="+mj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719971"/>
            <a:ext cx="3145532" cy="24482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365104"/>
            <a:ext cx="3152707" cy="238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386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608</TotalTime>
  <Words>278</Words>
  <Application>Microsoft Office PowerPoint</Application>
  <PresentationFormat>Předvádění na obrazovce (4:3)</PresentationFormat>
  <Paragraphs>190</Paragraphs>
  <Slides>23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Shluk</vt:lpstr>
      <vt:lpstr>Snímek 1</vt:lpstr>
      <vt:lpstr>Obsah</vt:lpstr>
      <vt:lpstr>Historie krytin</vt:lpstr>
      <vt:lpstr>Historie krytin</vt:lpstr>
      <vt:lpstr>Novodobé krytiny</vt:lpstr>
      <vt:lpstr>Novodobé krytiny</vt:lpstr>
      <vt:lpstr>Plechové krytiny</vt:lpstr>
      <vt:lpstr>Novodobé krytiny</vt:lpstr>
      <vt:lpstr>Novodobé krytiny</vt:lpstr>
      <vt:lpstr>Novodobé krytiny</vt:lpstr>
      <vt:lpstr>Novodobé krytiny</vt:lpstr>
      <vt:lpstr>Novodobé krytiny</vt:lpstr>
      <vt:lpstr>Novodobé krytiny</vt:lpstr>
      <vt:lpstr>Novodobé krytiny</vt:lpstr>
      <vt:lpstr>Novodobé krytiny</vt:lpstr>
      <vt:lpstr>Nejpoužívanější krytiny</vt:lpstr>
      <vt:lpstr>Důvody</vt:lpstr>
      <vt:lpstr>Firmy</vt:lpstr>
      <vt:lpstr>Snímek 19</vt:lpstr>
      <vt:lpstr>Ochranné prostředky</vt:lpstr>
      <vt:lpstr>Doporučení</vt:lpstr>
      <vt:lpstr>Použité zdroje</vt:lpstr>
      <vt:lpstr>Snímek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Tradiční a novodobé střešní krytiny sklonitých střech</dc:title>
  <dc:creator>Radek</dc:creator>
  <cp:lastModifiedBy>Gabriela Peikerová</cp:lastModifiedBy>
  <cp:revision>55</cp:revision>
  <dcterms:created xsi:type="dcterms:W3CDTF">2014-01-13T16:54:36Z</dcterms:created>
  <dcterms:modified xsi:type="dcterms:W3CDTF">2014-11-07T10:14:18Z</dcterms:modified>
</cp:coreProperties>
</file>