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5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2054313" imgH="154229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Hydrogenace alkenů.</a:t>
            </a:r>
          </a:p>
          <a:p>
            <a:endParaRPr lang="cs-CZ" b="1" dirty="0" smtClean="0"/>
          </a:p>
          <a:p>
            <a:r>
              <a:rPr lang="cs-CZ" dirty="0" smtClean="0"/>
              <a:t>Adice vodíku na dvojnou vazbu alkenů probíhá velmi dobře za katalytického působení speciálně upravených kovů. Jedním je např. Raneův nikl.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   </a:t>
            </a:r>
            <a:r>
              <a:rPr lang="cs-CZ" baseline="50000" dirty="0" smtClean="0"/>
              <a:t>Ni</a:t>
            </a:r>
            <a:r>
              <a:rPr lang="cs-CZ" dirty="0" smtClean="0"/>
              <a:t>    CH</a:t>
            </a:r>
            <a:r>
              <a:rPr lang="cs-CZ" baseline="-25000" dirty="0" smtClean="0"/>
              <a:t>3</a:t>
            </a:r>
            <a:r>
              <a:rPr lang="cs-CZ" dirty="0" smtClean="0"/>
              <a:t>-CH</a:t>
            </a:r>
            <a:r>
              <a:rPr lang="cs-CZ" baseline="-25000" dirty="0" smtClean="0"/>
              <a:t>3</a:t>
            </a:r>
            <a:endParaRPr lang="cs-CZ" baseline="-25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500430" y="4857760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Polymerace.</a:t>
            </a:r>
          </a:p>
          <a:p>
            <a:endParaRPr lang="cs-CZ" b="1" dirty="0" smtClean="0"/>
          </a:p>
          <a:p>
            <a:r>
              <a:rPr lang="cs-CZ" b="1" dirty="0" smtClean="0"/>
              <a:t>Polymerace</a:t>
            </a:r>
            <a:r>
              <a:rPr lang="cs-CZ" dirty="0" smtClean="0"/>
              <a:t> je zvláštní typ adice, při kterém dochází ke spojování velkého počtu nízkomolekulárních látek tzv. </a:t>
            </a:r>
            <a:r>
              <a:rPr lang="cs-CZ" b="1" dirty="0" smtClean="0"/>
              <a:t>monomerů</a:t>
            </a:r>
            <a:r>
              <a:rPr lang="cs-CZ" dirty="0" smtClean="0"/>
              <a:t> za vzniku tzv. </a:t>
            </a:r>
            <a:r>
              <a:rPr lang="cs-CZ" b="1" dirty="0" smtClean="0"/>
              <a:t>polymerů</a:t>
            </a:r>
            <a:r>
              <a:rPr lang="cs-CZ" dirty="0" smtClean="0"/>
              <a:t> s vysokou molekulovou hmotností (někdy se označují jako makromolekuly).</a:t>
            </a:r>
          </a:p>
          <a:p>
            <a:endParaRPr lang="cs-CZ" dirty="0" smtClean="0"/>
          </a:p>
          <a:p>
            <a:r>
              <a:rPr lang="cs-CZ" dirty="0" smtClean="0"/>
              <a:t>Polymery se také často vyskytují v přírodě např.:</a:t>
            </a:r>
          </a:p>
          <a:p>
            <a:pPr>
              <a:buNone/>
            </a:pPr>
            <a:r>
              <a:rPr lang="cs-CZ" dirty="0" smtClean="0"/>
              <a:t>   - </a:t>
            </a:r>
            <a:r>
              <a:rPr lang="cs-CZ" dirty="0" smtClean="0">
                <a:solidFill>
                  <a:srgbClr val="0070C0"/>
                </a:solidFill>
              </a:rPr>
              <a:t>celulosa</a:t>
            </a:r>
            <a:r>
              <a:rPr lang="cs-CZ" dirty="0" smtClean="0"/>
              <a:t> je polymer vystavěný z glukosových jednotek,</a:t>
            </a:r>
          </a:p>
          <a:p>
            <a:pPr>
              <a:buNone/>
            </a:pPr>
            <a:r>
              <a:rPr lang="cs-CZ" dirty="0" smtClean="0"/>
              <a:t>   - </a:t>
            </a:r>
            <a:r>
              <a:rPr lang="cs-CZ" dirty="0" smtClean="0">
                <a:solidFill>
                  <a:srgbClr val="0070C0"/>
                </a:solidFill>
              </a:rPr>
              <a:t>bílkoviny</a:t>
            </a:r>
            <a:r>
              <a:rPr lang="cs-CZ" dirty="0" smtClean="0"/>
              <a:t> jsou polymery vystavěné z jednotek aminokyselin,</a:t>
            </a:r>
          </a:p>
          <a:p>
            <a:pPr>
              <a:buNone/>
            </a:pPr>
            <a:r>
              <a:rPr lang="cs-CZ" dirty="0" smtClean="0"/>
              <a:t>   - </a:t>
            </a:r>
            <a:r>
              <a:rPr lang="cs-CZ" dirty="0" smtClean="0">
                <a:solidFill>
                  <a:srgbClr val="0070C0"/>
                </a:solidFill>
              </a:rPr>
              <a:t>nukleové kyseliny </a:t>
            </a:r>
            <a:r>
              <a:rPr lang="cs-CZ" dirty="0" smtClean="0"/>
              <a:t>jsou vystavěné z jednotek nukleotidů.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Mnoho jednoduchých alkenů působením radikálových katalyzátorů rychle polymeruje.</a:t>
            </a:r>
          </a:p>
          <a:p>
            <a:endParaRPr lang="cs-CZ" dirty="0" smtClean="0"/>
          </a:p>
          <a:p>
            <a:r>
              <a:rPr lang="cs-CZ" dirty="0" smtClean="0"/>
              <a:t>Např. </a:t>
            </a:r>
            <a:r>
              <a:rPr lang="cs-CZ" dirty="0" err="1" smtClean="0"/>
              <a:t>ethen</a:t>
            </a:r>
            <a:r>
              <a:rPr lang="cs-CZ" dirty="0" smtClean="0"/>
              <a:t> (</a:t>
            </a:r>
            <a:r>
              <a:rPr lang="cs-CZ" dirty="0" err="1" smtClean="0"/>
              <a:t>ethylen</a:t>
            </a:r>
            <a:r>
              <a:rPr lang="cs-CZ" dirty="0" smtClean="0"/>
              <a:t>) vytváří </a:t>
            </a:r>
            <a:r>
              <a:rPr lang="cs-CZ" dirty="0" err="1" smtClean="0"/>
              <a:t>polyethylen</a:t>
            </a:r>
            <a:r>
              <a:rPr lang="cs-CZ" dirty="0" smtClean="0"/>
              <a:t> (PE), obrovský </a:t>
            </a:r>
            <a:r>
              <a:rPr lang="cs-CZ" dirty="0" err="1" smtClean="0"/>
              <a:t>alkan</a:t>
            </a:r>
            <a:r>
              <a:rPr lang="cs-CZ" dirty="0" smtClean="0"/>
              <a:t>, v jehož řetězci mohou být až stovky tisíc monomerních jednotek.</a:t>
            </a:r>
          </a:p>
          <a:p>
            <a:endParaRPr lang="cs-CZ" dirty="0" smtClean="0"/>
          </a:p>
          <a:p>
            <a:r>
              <a:rPr lang="cs-CZ" dirty="0" smtClean="0"/>
              <a:t>n(CH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)   </a:t>
            </a:r>
            <a:r>
              <a:rPr lang="cs-CZ" baseline="50000" dirty="0" smtClean="0"/>
              <a:t>H</a:t>
            </a:r>
            <a:r>
              <a:rPr lang="cs-CZ" baseline="70000" dirty="0" smtClean="0"/>
              <a:t>+</a:t>
            </a:r>
            <a:r>
              <a:rPr lang="cs-CZ" dirty="0" smtClean="0"/>
              <a:t>     CH</a:t>
            </a:r>
            <a:r>
              <a:rPr lang="cs-CZ" baseline="-25000" dirty="0" smtClean="0"/>
              <a:t>3</a:t>
            </a:r>
            <a:r>
              <a:rPr lang="cs-CZ" dirty="0" smtClean="0"/>
              <a:t>- 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-</a:t>
            </a:r>
            <a:r>
              <a:rPr lang="cs-CZ" baseline="-25000" dirty="0" smtClean="0"/>
              <a:t>n</a:t>
            </a:r>
          </a:p>
          <a:p>
            <a:endParaRPr lang="cs-CZ" dirty="0" smtClean="0"/>
          </a:p>
          <a:p>
            <a:r>
              <a:rPr lang="cs-CZ" dirty="0" smtClean="0"/>
              <a:t>n = polymerační stupeň, počet jednotek ovlivňuje fyzikální a chemické vlastnosti polymeru.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Jednoduché závorky 3"/>
          <p:cNvSpPr/>
          <p:nvPr/>
        </p:nvSpPr>
        <p:spPr>
          <a:xfrm>
            <a:off x="4500562" y="4000504"/>
            <a:ext cx="1428760" cy="557210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928926" y="4357694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Vedle adice alkeny vstupují také do </a:t>
            </a:r>
            <a:r>
              <a:rPr lang="cs-CZ" dirty="0" smtClean="0">
                <a:solidFill>
                  <a:srgbClr val="FF0000"/>
                </a:solidFill>
              </a:rPr>
              <a:t>substituce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Důležitou substituční reakcí alkenů je syntéza </a:t>
            </a:r>
            <a:r>
              <a:rPr lang="cs-CZ" b="1" dirty="0" smtClean="0"/>
              <a:t>vinylchloridu</a:t>
            </a:r>
            <a:r>
              <a:rPr lang="cs-CZ" dirty="0" smtClean="0"/>
              <a:t>, který je výchozí látkou pro výrobu PVC.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 + Cl</a:t>
            </a:r>
            <a:r>
              <a:rPr lang="cs-CZ" baseline="-25000" dirty="0" smtClean="0"/>
              <a:t>2</a:t>
            </a:r>
            <a:r>
              <a:rPr lang="cs-CZ" dirty="0" smtClean="0"/>
              <a:t>  </a:t>
            </a:r>
            <a:r>
              <a:rPr lang="cs-CZ" baseline="50000" dirty="0" smtClean="0"/>
              <a:t>500</a:t>
            </a:r>
            <a:r>
              <a:rPr lang="cs-CZ" dirty="0" smtClean="0"/>
              <a:t> </a:t>
            </a:r>
            <a:r>
              <a:rPr lang="cs-CZ" baseline="70000" dirty="0" smtClean="0"/>
              <a:t>o</a:t>
            </a:r>
            <a:r>
              <a:rPr lang="cs-CZ" baseline="50000" dirty="0" smtClean="0"/>
              <a:t>C</a:t>
            </a:r>
            <a:r>
              <a:rPr lang="cs-CZ" dirty="0" smtClean="0"/>
              <a:t>   CH</a:t>
            </a:r>
            <a:r>
              <a:rPr lang="cs-CZ" baseline="-25000" dirty="0" smtClean="0"/>
              <a:t>2</a:t>
            </a:r>
            <a:r>
              <a:rPr lang="cs-CZ" dirty="0" smtClean="0"/>
              <a:t>=CH-Cl + HCl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571868" y="4857760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  <a:endParaRPr lang="cs-CZ" smtClean="0"/>
          </a:p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pPr lvl="0"/>
            <a:r>
              <a:rPr lang="cs-CZ" dirty="0" smtClean="0"/>
              <a:t>Název materiálu: 		Reakce alkenů.</a:t>
            </a:r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popíše typické reakce jednoduchých alkenů.</a:t>
            </a:r>
          </a:p>
          <a:p>
            <a:r>
              <a:rPr lang="cs-CZ" dirty="0" smtClean="0"/>
              <a:t>Klíčová slova:                         organická chemie, alken,reakce, adice, substituce, hydrogenace, polymerace.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	Prezentace je využitelná jako výklad učiva na dané téma. V materiálu jsou  začleněny otázky, které aktivizují žáky a umožňují žákům zamyšlení nad jednotlivými body tématu.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Reakce alkenů.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VY_32_INOVACE_11_2_7</a:t>
            </a:r>
            <a:endParaRPr lang="cs-CZ" b="1" dirty="0" smtClean="0"/>
          </a:p>
          <a:p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Alkeny ve srovnání s alkany patří mezi sloučeniny, které poskytují velký počet reakcí.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Který typ reakcí by mohl být pro alkeny typický?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Typické pro alkeny jsou </a:t>
            </a:r>
            <a:r>
              <a:rPr lang="cs-CZ" b="1" dirty="0" smtClean="0">
                <a:solidFill>
                  <a:srgbClr val="FF0000"/>
                </a:solidFill>
              </a:rPr>
              <a:t>adiční reakce</a:t>
            </a:r>
            <a:r>
              <a:rPr lang="cs-CZ" dirty="0" smtClean="0"/>
              <a:t>, které probíhají na dvojné vazbě. </a:t>
            </a:r>
          </a:p>
          <a:p>
            <a:endParaRPr lang="cs-CZ" dirty="0" smtClean="0"/>
          </a:p>
          <a:p>
            <a:r>
              <a:rPr lang="cs-CZ" dirty="0" smtClean="0"/>
              <a:t>Mezi nejvýznamnější adiční reakce patří: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- adice kyselin a vody,</a:t>
            </a:r>
          </a:p>
          <a:p>
            <a:pPr>
              <a:buNone/>
            </a:pPr>
            <a:r>
              <a:rPr lang="cs-CZ" dirty="0" smtClean="0"/>
              <a:t>   - adice halogenů,</a:t>
            </a:r>
          </a:p>
          <a:p>
            <a:pPr>
              <a:buNone/>
            </a:pPr>
            <a:r>
              <a:rPr lang="cs-CZ" dirty="0" smtClean="0"/>
              <a:t>   - oxidace,</a:t>
            </a:r>
          </a:p>
          <a:p>
            <a:pPr>
              <a:buNone/>
            </a:pPr>
            <a:r>
              <a:rPr lang="cs-CZ" dirty="0" smtClean="0"/>
              <a:t>   - hydrogenace,</a:t>
            </a:r>
          </a:p>
          <a:p>
            <a:pPr>
              <a:buNone/>
            </a:pPr>
            <a:r>
              <a:rPr lang="cs-CZ" dirty="0" smtClean="0"/>
              <a:t>   - polymerace.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Adice kyselin a vody.</a:t>
            </a:r>
          </a:p>
          <a:p>
            <a:endParaRPr lang="cs-CZ" dirty="0" smtClean="0"/>
          </a:p>
          <a:p>
            <a:r>
              <a:rPr lang="cs-CZ" dirty="0" smtClean="0"/>
              <a:t>Reakce probíhá iontovým způsobem a řídí se tzv. </a:t>
            </a:r>
            <a:r>
              <a:rPr lang="cs-CZ" b="1" dirty="0" smtClean="0"/>
              <a:t>Markovnikovovým pravidlem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Toto pravidlo říká, že </a:t>
            </a:r>
            <a:r>
              <a:rPr lang="cs-CZ" dirty="0" smtClean="0">
                <a:solidFill>
                  <a:srgbClr val="00B050"/>
                </a:solidFill>
              </a:rPr>
              <a:t>při adici HX na alken se atom vodíku připojuje k atomu uhlíku nesoucímu méně alkylových substituentů a X vytváří vazbu s více substituovaným atomem uhlíku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Jednodušeji řečeno: </a:t>
            </a:r>
            <a:r>
              <a:rPr lang="cs-CZ" dirty="0" smtClean="0">
                <a:solidFill>
                  <a:srgbClr val="0070C0"/>
                </a:solidFill>
              </a:rPr>
              <a:t>atom vodíku z HX se váže na ten atom uhlíku dvojné vazby, na kterém je více vodíků.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adice HX na propen s užitím </a:t>
            </a:r>
            <a:r>
              <a:rPr lang="cs-CZ" dirty="0" err="1" smtClean="0"/>
              <a:t>Markovnikovova</a:t>
            </a:r>
            <a:r>
              <a:rPr lang="cs-CZ" dirty="0" smtClean="0"/>
              <a:t> pravidla: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=CH-CH</a:t>
            </a:r>
            <a:r>
              <a:rPr lang="cs-CZ" baseline="-25000" dirty="0" smtClean="0"/>
              <a:t>3</a:t>
            </a:r>
            <a:r>
              <a:rPr lang="cs-CZ" dirty="0" smtClean="0"/>
              <a:t> +  H-X         CH</a:t>
            </a:r>
            <a:r>
              <a:rPr lang="cs-CZ" baseline="-25000" dirty="0" smtClean="0"/>
              <a:t>3</a:t>
            </a:r>
            <a:r>
              <a:rPr lang="cs-CZ" dirty="0" smtClean="0"/>
              <a:t>-CH-CH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r>
              <a:rPr lang="cs-CZ" dirty="0" smtClean="0"/>
              <a:t>                                                     X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X = halogen (F,Cl,Br,I)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Šipka ve tvaru U 8"/>
          <p:cNvSpPr/>
          <p:nvPr/>
        </p:nvSpPr>
        <p:spPr>
          <a:xfrm flipH="1">
            <a:off x="1000100" y="2643182"/>
            <a:ext cx="2857520" cy="500066"/>
          </a:xfrm>
          <a:prstGeom prst="uturnArrow">
            <a:avLst>
              <a:gd name="adj1" fmla="val 5927"/>
              <a:gd name="adj2" fmla="val 25000"/>
              <a:gd name="adj3" fmla="val 25000"/>
              <a:gd name="adj4" fmla="val 43750"/>
              <a:gd name="adj5" fmla="val 7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Šipka ve tvaru U 9"/>
          <p:cNvSpPr/>
          <p:nvPr/>
        </p:nvSpPr>
        <p:spPr>
          <a:xfrm flipH="1" flipV="1">
            <a:off x="2000232" y="3857628"/>
            <a:ext cx="2357454" cy="428628"/>
          </a:xfrm>
          <a:prstGeom prst="uturnArrow">
            <a:avLst>
              <a:gd name="adj1" fmla="val 5927"/>
              <a:gd name="adj2" fmla="val 25000"/>
              <a:gd name="adj3" fmla="val 25000"/>
              <a:gd name="adj4" fmla="val 43750"/>
              <a:gd name="adj5" fmla="val 7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4572000" y="3500438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6430182" y="3713958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adici vody na alkeny vznikají alkoholy. Tato reakce probíhá za přítomnosti H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4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=CH</a:t>
            </a:r>
            <a:r>
              <a:rPr lang="cs-CZ" baseline="-25000" dirty="0" smtClean="0"/>
              <a:t>2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   </a:t>
            </a:r>
            <a:r>
              <a:rPr lang="cs-CZ" baseline="50000" dirty="0" smtClean="0"/>
              <a:t>H</a:t>
            </a:r>
            <a:r>
              <a:rPr lang="cs-CZ" baseline="30000" dirty="0" smtClean="0"/>
              <a:t>2</a:t>
            </a:r>
            <a:r>
              <a:rPr lang="cs-CZ" baseline="50000" dirty="0" smtClean="0"/>
              <a:t>SO</a:t>
            </a:r>
            <a:r>
              <a:rPr lang="cs-CZ" baseline="30000" dirty="0" smtClean="0"/>
              <a:t>4</a:t>
            </a:r>
            <a:r>
              <a:rPr lang="cs-CZ" dirty="0" smtClean="0"/>
              <a:t>    CH</a:t>
            </a:r>
            <a:r>
              <a:rPr lang="cs-CZ" baseline="-25000" dirty="0" smtClean="0"/>
              <a:t>3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OH</a:t>
            </a:r>
          </a:p>
          <a:p>
            <a:endParaRPr lang="cs-CZ" dirty="0" smtClean="0"/>
          </a:p>
          <a:p>
            <a:r>
              <a:rPr lang="cs-CZ" dirty="0" smtClean="0"/>
              <a:t>Touto </a:t>
            </a:r>
            <a:r>
              <a:rPr lang="cs-CZ" b="1" dirty="0" smtClean="0"/>
              <a:t>hydratací</a:t>
            </a:r>
            <a:r>
              <a:rPr lang="cs-CZ" dirty="0" smtClean="0"/>
              <a:t> je možné získat 100 % </a:t>
            </a:r>
            <a:r>
              <a:rPr lang="cs-CZ" dirty="0" err="1" smtClean="0"/>
              <a:t>ethanol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857620" y="3143248"/>
            <a:ext cx="10001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Adice halogenů.</a:t>
            </a:r>
          </a:p>
          <a:p>
            <a:endParaRPr lang="cs-CZ" dirty="0" smtClean="0"/>
          </a:p>
          <a:p>
            <a:r>
              <a:rPr lang="cs-CZ" dirty="0" smtClean="0"/>
              <a:t>Reakce alkenů s halogeny probíhají v závislosti na vnějších podmínkách mechanismem iontovým nebo radikálovým.</a:t>
            </a:r>
          </a:p>
          <a:p>
            <a:endParaRPr lang="cs-CZ" dirty="0" smtClean="0"/>
          </a:p>
          <a:p>
            <a:r>
              <a:rPr lang="cs-CZ" dirty="0" smtClean="0"/>
              <a:t>U iontového mechanismu se uplatňují jako katalyzátory hlinité halogenidy (např. AlCl</a:t>
            </a:r>
            <a:r>
              <a:rPr lang="cs-CZ" baseline="-25000" dirty="0" smtClean="0"/>
              <a:t>3</a:t>
            </a:r>
            <a:r>
              <a:rPr lang="cs-CZ" dirty="0" smtClean="0"/>
              <a:t>).</a:t>
            </a:r>
          </a:p>
          <a:p>
            <a:r>
              <a:rPr lang="cs-CZ" dirty="0" smtClean="0"/>
              <a:t>U radikálového mechanismu se adice katalyzuje UV zářením.</a:t>
            </a:r>
          </a:p>
          <a:p>
            <a:endParaRPr lang="cs-CZ" dirty="0" smtClean="0"/>
          </a:p>
          <a:p>
            <a:r>
              <a:rPr lang="cs-CZ" dirty="0" smtClean="0"/>
              <a:t>Příklad adice chloru na propen: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-CH=CH</a:t>
            </a:r>
            <a:r>
              <a:rPr lang="cs-CZ" baseline="-25000" dirty="0" smtClean="0"/>
              <a:t>2</a:t>
            </a:r>
            <a:r>
              <a:rPr lang="cs-CZ" dirty="0" smtClean="0"/>
              <a:t> + Cl</a:t>
            </a:r>
            <a:r>
              <a:rPr lang="cs-CZ" baseline="-25000" dirty="0" smtClean="0"/>
              <a:t>2</a:t>
            </a:r>
            <a:r>
              <a:rPr lang="cs-CZ" dirty="0" smtClean="0"/>
              <a:t>   </a:t>
            </a:r>
            <a:r>
              <a:rPr lang="cs-CZ" baseline="50000" dirty="0" smtClean="0"/>
              <a:t>AlCl</a:t>
            </a:r>
            <a:r>
              <a:rPr lang="cs-CZ" baseline="30000" dirty="0" smtClean="0"/>
              <a:t>3</a:t>
            </a:r>
            <a:r>
              <a:rPr lang="cs-CZ" dirty="0" smtClean="0"/>
              <a:t>  CH</a:t>
            </a:r>
            <a:r>
              <a:rPr lang="cs-CZ" baseline="-25000" dirty="0" smtClean="0"/>
              <a:t>3</a:t>
            </a:r>
            <a:r>
              <a:rPr lang="cs-CZ" dirty="0" smtClean="0"/>
              <a:t>-CH-CH</a:t>
            </a:r>
            <a:r>
              <a:rPr lang="cs-CZ" baseline="-25000" dirty="0" smtClean="0"/>
              <a:t>2</a:t>
            </a:r>
          </a:p>
          <a:p>
            <a:pPr>
              <a:buNone/>
            </a:pPr>
            <a:r>
              <a:rPr lang="cs-CZ" dirty="0" smtClean="0"/>
              <a:t>                                                   Cl   </a:t>
            </a:r>
            <a:r>
              <a:rPr lang="cs-CZ" dirty="0" err="1" smtClean="0"/>
              <a:t>Cl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714744" y="5214950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Oxidace alkenů.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Oxidační reakce alkenů vedou podle použitých činidel a reakčních podmínek ke vzniku alkoholů, etherů, aldehydů nebo karboxylových kyselin.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(Reakce budeme probírat u jednotlivých typů derivátů).</a:t>
            </a:r>
          </a:p>
          <a:p>
            <a:endParaRPr lang="cs-CZ" dirty="0" smtClean="0"/>
          </a:p>
          <a:p>
            <a:r>
              <a:rPr lang="cs-CZ" dirty="0" smtClean="0"/>
              <a:t>Při spalování alkenů za dostatečného přístupu vzduchu vzniká oxid uhličitý a voda.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Vzpomíná si někdo co to je hydrogenace?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Tuto reakci jsme probírali v souvislosti s </a:t>
            </a:r>
            <a:r>
              <a:rPr lang="cs-CZ" dirty="0" err="1" smtClean="0">
                <a:solidFill>
                  <a:srgbClr val="0070C0"/>
                </a:solidFill>
              </a:rPr>
              <a:t>alkany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402</TotalTime>
  <Words>529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Shluk</vt:lpstr>
      <vt:lpstr>Prezentace aplikace Microsoft Office PowerPoint</vt:lpstr>
      <vt:lpstr>Snímek 1</vt:lpstr>
      <vt:lpstr>Reakce alkenů.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51</cp:revision>
  <dcterms:created xsi:type="dcterms:W3CDTF">2012-02-20T13:26:39Z</dcterms:created>
  <dcterms:modified xsi:type="dcterms:W3CDTF">2013-06-14T10:39:15Z</dcterms:modified>
</cp:coreProperties>
</file>