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9" r:id="rId4"/>
    <p:sldId id="261" r:id="rId5"/>
    <p:sldId id="263" r:id="rId6"/>
    <p:sldId id="262" r:id="rId7"/>
    <p:sldId id="264" r:id="rId8"/>
    <p:sldId id="265" r:id="rId9"/>
    <p:sldId id="266" r:id="rId10"/>
    <p:sldId id="268" r:id="rId11"/>
    <p:sldId id="267" r:id="rId12"/>
    <p:sldId id="270" r:id="rId13"/>
    <p:sldId id="271" r:id="rId14"/>
    <p:sldId id="274" r:id="rId15"/>
    <p:sldId id="272" r:id="rId16"/>
    <p:sldId id="273" r:id="rId17"/>
    <p:sldId id="275" r:id="rId18"/>
    <p:sldId id="276" r:id="rId19"/>
    <p:sldId id="257" r:id="rId20"/>
    <p:sldId id="269" r:id="rId21"/>
    <p:sldId id="260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zentace_aplikace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Pfanne_(Email)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PTFE-3D-vdW.png" TargetMode="External"/><Relationship Id="rId7" Type="http://schemas.openxmlformats.org/officeDocument/2006/relationships/hyperlink" Target="http://cs.wikipedia.org/wiki/Soubor:Waste_-_Polystirene.jpg" TargetMode="External"/><Relationship Id="rId2" Type="http://schemas.openxmlformats.org/officeDocument/2006/relationships/hyperlink" Target="http://cs.wikipedia.org/wiki/Soubor:Latex_dripping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Pfanne_(Email).jpg" TargetMode="External"/><Relationship Id="rId5" Type="http://schemas.openxmlformats.org/officeDocument/2006/relationships/hyperlink" Target="http://cs.wikipedia.org/wiki/Soubor:Samonosny_bazen_oval.jpg" TargetMode="External"/><Relationship Id="rId4" Type="http://schemas.openxmlformats.org/officeDocument/2006/relationships/hyperlink" Target="http://cs.wikipedia.org/wiki/Soubor:Mattoni_sport.JP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83688" cy="6886575"/>
        </p:xfrm>
        <a:graphic>
          <a:graphicData uri="http://schemas.openxmlformats.org/presentationml/2006/ole">
            <p:oleObj spid="_x0000_s1026" name="Prezentace" r:id="rId3" imgW="2054313" imgH="1542295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Obr.1: Získávání kaučuku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450px-Latex_dripp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143116"/>
            <a:ext cx="3321867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Surová sraženina je příliš měkká a lepkavá, proto se musí vytvrzovat zahříváním se sírou postupem zvaným </a:t>
            </a:r>
            <a:r>
              <a:rPr lang="cs-CZ" b="1" dirty="0" smtClean="0"/>
              <a:t>vulkanizace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Síra vytváří mezi uhlíkovými řetězci tzv. polysulfidové můstky a materiál tuhne a tvrdne, přičemž získává pružnost-elasticitu.</a:t>
            </a:r>
          </a:p>
          <a:p>
            <a:endParaRPr lang="cs-CZ" dirty="0" smtClean="0"/>
          </a:p>
          <a:p>
            <a:r>
              <a:rPr lang="cs-CZ" dirty="0" smtClean="0"/>
              <a:t>Požadovaná tvrdost se může měnit. Vyrábí se materiál měkký pro automobilové pneumatiky nebo dostatečně tvrdý např. pro kuželkářské koule (ebonit).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Významnou oblastí použití alkenů jsou také polymery.</a:t>
            </a:r>
          </a:p>
          <a:p>
            <a:endParaRPr lang="cs-CZ" dirty="0" smtClean="0"/>
          </a:p>
          <a:p>
            <a:r>
              <a:rPr lang="cs-CZ" dirty="0" smtClean="0"/>
              <a:t>Již bylo zmíněno, že z </a:t>
            </a:r>
            <a:r>
              <a:rPr lang="cs-CZ" b="1" dirty="0" err="1" smtClean="0"/>
              <a:t>ethenu</a:t>
            </a:r>
            <a:r>
              <a:rPr lang="cs-CZ" b="1" dirty="0" smtClean="0"/>
              <a:t> (</a:t>
            </a:r>
            <a:r>
              <a:rPr lang="cs-CZ" b="1" dirty="0" err="1" smtClean="0"/>
              <a:t>ethylenu</a:t>
            </a:r>
            <a:r>
              <a:rPr lang="cs-CZ" b="1" dirty="0" smtClean="0"/>
              <a:t>) </a:t>
            </a:r>
            <a:r>
              <a:rPr lang="cs-CZ" dirty="0" smtClean="0"/>
              <a:t>získáváme </a:t>
            </a:r>
            <a:r>
              <a:rPr lang="cs-CZ" b="1" dirty="0" err="1" smtClean="0"/>
              <a:t>polyethylen</a:t>
            </a:r>
            <a:r>
              <a:rPr lang="cs-CZ" dirty="0" smtClean="0"/>
              <a:t>, který používáme na obaly, láhve, izolace kabelů, fólie atd.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 </a:t>
            </a:r>
            <a:r>
              <a:rPr lang="cs-CZ" b="1" dirty="0" smtClean="0"/>
              <a:t>propylenu (CH</a:t>
            </a:r>
            <a:r>
              <a:rPr lang="cs-CZ" b="1" baseline="-25000" dirty="0" smtClean="0"/>
              <a:t>2</a:t>
            </a:r>
            <a:r>
              <a:rPr lang="cs-CZ" b="1" dirty="0" smtClean="0"/>
              <a:t>=CHCH</a:t>
            </a:r>
            <a:r>
              <a:rPr lang="cs-CZ" b="1" baseline="-25000" dirty="0" smtClean="0"/>
              <a:t>3</a:t>
            </a:r>
            <a:r>
              <a:rPr lang="cs-CZ" b="1" dirty="0" smtClean="0"/>
              <a:t>) </a:t>
            </a:r>
            <a:r>
              <a:rPr lang="cs-CZ" dirty="0" smtClean="0"/>
              <a:t>vyrábíme </a:t>
            </a:r>
            <a:r>
              <a:rPr lang="cs-CZ" b="1" dirty="0" smtClean="0"/>
              <a:t>polypropylen</a:t>
            </a:r>
            <a:r>
              <a:rPr lang="cs-CZ" dirty="0" smtClean="0"/>
              <a:t> na výlisky pro automobily, provazy, koberce atd.</a:t>
            </a:r>
          </a:p>
          <a:p>
            <a:endParaRPr lang="cs-CZ" dirty="0" smtClean="0"/>
          </a:p>
          <a:p>
            <a:r>
              <a:rPr lang="cs-CZ" b="1" dirty="0" smtClean="0"/>
              <a:t>Vinylchlorid (CH</a:t>
            </a:r>
            <a:r>
              <a:rPr lang="cs-CZ" b="1" baseline="-25000" dirty="0" smtClean="0"/>
              <a:t>2</a:t>
            </a:r>
            <a:r>
              <a:rPr lang="cs-CZ" b="1" dirty="0" smtClean="0"/>
              <a:t>=</a:t>
            </a:r>
            <a:r>
              <a:rPr lang="cs-CZ" b="1" dirty="0" err="1" smtClean="0"/>
              <a:t>CHCl</a:t>
            </a:r>
            <a:r>
              <a:rPr lang="cs-CZ" b="1" dirty="0" smtClean="0"/>
              <a:t>) </a:t>
            </a:r>
            <a:r>
              <a:rPr lang="cs-CZ" dirty="0" smtClean="0"/>
              <a:t>je výchozí surovinou pro </a:t>
            </a:r>
            <a:r>
              <a:rPr lang="cs-CZ" b="1" dirty="0" smtClean="0"/>
              <a:t>polyvinylchlorid PVC </a:t>
            </a:r>
            <a:r>
              <a:rPr lang="cs-CZ" dirty="0" smtClean="0"/>
              <a:t>na izolace, filmy, roury, podlahové krytiny atd.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</a:t>
            </a:r>
            <a:r>
              <a:rPr lang="cs-CZ" b="1" dirty="0" smtClean="0"/>
              <a:t>styrenu (CH</a:t>
            </a:r>
            <a:r>
              <a:rPr lang="cs-CZ" b="1" baseline="-25000" dirty="0" smtClean="0"/>
              <a:t>2</a:t>
            </a:r>
            <a:r>
              <a:rPr lang="cs-CZ" b="1" dirty="0" smtClean="0"/>
              <a:t>=CHC</a:t>
            </a:r>
            <a:r>
              <a:rPr lang="cs-CZ" b="1" baseline="-25000" dirty="0" smtClean="0"/>
              <a:t>6</a:t>
            </a:r>
            <a:r>
              <a:rPr lang="cs-CZ" b="1" dirty="0" smtClean="0"/>
              <a:t>H</a:t>
            </a:r>
            <a:r>
              <a:rPr lang="cs-CZ" b="1" baseline="-25000" dirty="0" smtClean="0"/>
              <a:t>5</a:t>
            </a:r>
            <a:r>
              <a:rPr lang="cs-CZ" b="1" dirty="0" smtClean="0"/>
              <a:t>) </a:t>
            </a:r>
            <a:r>
              <a:rPr lang="cs-CZ" dirty="0" smtClean="0"/>
              <a:t>se vyrábí polystyren na pěnové a lisované výrovky.</a:t>
            </a:r>
          </a:p>
          <a:p>
            <a:endParaRPr lang="cs-CZ" dirty="0" smtClean="0"/>
          </a:p>
          <a:p>
            <a:r>
              <a:rPr lang="cs-CZ" b="1" dirty="0" err="1" smtClean="0"/>
              <a:t>Tetrafluorethylen</a:t>
            </a:r>
            <a:r>
              <a:rPr lang="cs-CZ" b="1" dirty="0" smtClean="0"/>
              <a:t> (CF</a:t>
            </a:r>
            <a:r>
              <a:rPr lang="cs-CZ" b="1" baseline="-25000" dirty="0" smtClean="0"/>
              <a:t>2</a:t>
            </a:r>
            <a:r>
              <a:rPr lang="cs-CZ" b="1" dirty="0" smtClean="0"/>
              <a:t>=CF</a:t>
            </a:r>
            <a:r>
              <a:rPr lang="cs-CZ" b="1" baseline="-25000" dirty="0" smtClean="0"/>
              <a:t>2</a:t>
            </a:r>
            <a:r>
              <a:rPr lang="cs-CZ" b="1" dirty="0" smtClean="0"/>
              <a:t>) </a:t>
            </a:r>
            <a:r>
              <a:rPr lang="cs-CZ" dirty="0" smtClean="0"/>
              <a:t>je monomerem pro teflon, ze kterého se vyrábí ventily a ucpávky a hlavně známé povlaky nádobí.</a:t>
            </a:r>
          </a:p>
          <a:p>
            <a:endParaRPr lang="cs-CZ" dirty="0" smtClean="0"/>
          </a:p>
          <a:p>
            <a:r>
              <a:rPr lang="cs-CZ" dirty="0" smtClean="0"/>
              <a:t>Obr.2: PTFE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800px-PTFE-3D-vd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4143380"/>
            <a:ext cx="4024314" cy="2238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následujících obrázcích vidíte ukázky výrobků, kde na začátku výroby stály alkeny. </a:t>
            </a:r>
            <a:r>
              <a:rPr lang="cs-CZ" dirty="0" smtClean="0">
                <a:solidFill>
                  <a:srgbClr val="FF0000"/>
                </a:solidFill>
              </a:rPr>
              <a:t>Zkuste určit, které?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Obr.3: PET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166px-Mattoni_s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1357298"/>
            <a:ext cx="1453524" cy="5227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Obr.4: Polypropylen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Samonosny_bazen_ov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000240"/>
            <a:ext cx="5786446" cy="4339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Obr.5: Teflonová pánev</a:t>
            </a:r>
            <a:endParaRPr lang="cs-CZ" dirty="0" smtClean="0">
              <a:hlinkClick r:id="rId2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Pfanne_%28Email%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2428868"/>
            <a:ext cx="4306848" cy="3230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Obr.6:</a:t>
            </a:r>
            <a:r>
              <a:rPr lang="cs-CZ" dirty="0" smtClean="0"/>
              <a:t> Polystyren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800px-Waste_-_Polystire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357430"/>
            <a:ext cx="5717184" cy="3809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Zdroj informací: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McMURRY</a:t>
            </a:r>
            <a:r>
              <a:rPr lang="cs-CZ" dirty="0" smtClean="0"/>
              <a:t>, John.  </a:t>
            </a:r>
            <a:r>
              <a:rPr lang="cs-CZ" i="1" dirty="0" smtClean="0"/>
              <a:t>Organická chemie. </a:t>
            </a:r>
            <a:r>
              <a:rPr lang="cs-CZ" dirty="0" smtClean="0"/>
              <a:t>Vydání první. Vydalo Vysoké učení technické v Brně – </a:t>
            </a:r>
            <a:r>
              <a:rPr lang="cs-CZ" dirty="0" err="1" smtClean="0"/>
              <a:t>nakl</a:t>
            </a:r>
            <a:r>
              <a:rPr lang="cs-CZ" dirty="0" smtClean="0"/>
              <a:t>. VUTIUM, Brno, 2007. Počet stran 1260. ISBN 978-80-214-3291-8 (VUT v Brně).</a:t>
            </a:r>
          </a:p>
          <a:p>
            <a:r>
              <a:rPr lang="cs-CZ" dirty="0" smtClean="0"/>
              <a:t>VACÍK, Jiří. </a:t>
            </a:r>
            <a:r>
              <a:rPr lang="cs-CZ" i="1" dirty="0" smtClean="0"/>
              <a:t>Přehled středoškolské chemie</a:t>
            </a:r>
            <a:r>
              <a:rPr lang="cs-CZ" dirty="0" smtClean="0"/>
              <a:t>. Třetí doplněné vydání. Vydalo SPN-pedagogické nakladatelství, a.s., Praha, 1996. Počet stran 368. ISBN 80-85937-08-5.</a:t>
            </a:r>
          </a:p>
          <a:p>
            <a:r>
              <a:rPr lang="cs-CZ" dirty="0" smtClean="0"/>
              <a:t>HONZA, Jaroslav, MAREČEK, Aleš. </a:t>
            </a:r>
            <a:r>
              <a:rPr lang="cs-CZ" i="1" dirty="0" smtClean="0"/>
              <a:t>Chemie pro čtyřletá gymnázia</a:t>
            </a:r>
            <a:r>
              <a:rPr lang="cs-CZ" dirty="0" smtClean="0"/>
              <a:t>. 2.díl. Druhé přepracované vydání. Vydalo Nakladatelství Olomouc, 1998. Počet stran 232. ISBN 80-7182-056-3.</a:t>
            </a:r>
            <a:endParaRPr lang="cs-CZ" smtClean="0"/>
          </a:p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00B050"/>
                </a:solidFill>
              </a:rPr>
              <a:t>Nejvýznamější</a:t>
            </a:r>
            <a:r>
              <a:rPr lang="cs-CZ" dirty="0" smtClean="0">
                <a:solidFill>
                  <a:srgbClr val="00B050"/>
                </a:solidFill>
              </a:rPr>
              <a:t> sloučeniny s dvojnými vazbami.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smtClean="0"/>
              <a:t>VY_32_INOVACE_12_2_7</a:t>
            </a:r>
            <a:endParaRPr lang="cs-CZ" b="1" dirty="0" smtClean="0"/>
          </a:p>
          <a:p>
            <a:r>
              <a:rPr lang="cs-CZ" b="1" dirty="0" smtClean="0"/>
              <a:t>Ing. Jan Voříšek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 smtClean="0"/>
              <a:t>Obr.1:</a:t>
            </a:r>
            <a:r>
              <a:rPr lang="cs-CZ" dirty="0" smtClean="0"/>
              <a:t> Získávání kaučuku</a:t>
            </a:r>
            <a:r>
              <a:rPr lang="cs-CZ" dirty="0" smtClean="0">
                <a:hlinkClick r:id="rId2"/>
              </a:rPr>
              <a:t> http://cs.wikipedia.org/wiki/Soubor:Latex_dripping.JPG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Staženo 21.4.2012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Obr.2:</a:t>
            </a:r>
            <a:r>
              <a:rPr lang="cs-CZ" dirty="0" smtClean="0"/>
              <a:t> </a:t>
            </a:r>
            <a:r>
              <a:rPr lang="cs-CZ" dirty="0" err="1" smtClean="0"/>
              <a:t>Polytetrafluorethylen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3"/>
              </a:rPr>
              <a:t>    http://cs.wikipedia.org/wiki/Soubor:PTFE-3D-vdW.png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Staženo 21.4.2012</a:t>
            </a:r>
          </a:p>
          <a:p>
            <a:endParaRPr lang="cs-CZ" dirty="0" smtClean="0"/>
          </a:p>
          <a:p>
            <a:r>
              <a:rPr lang="cs-CZ" b="1" dirty="0" smtClean="0"/>
              <a:t>Obr.3:</a:t>
            </a:r>
            <a:r>
              <a:rPr lang="cs-CZ" dirty="0" smtClean="0"/>
              <a:t> PET</a:t>
            </a:r>
            <a:r>
              <a:rPr lang="cs-CZ" dirty="0" smtClean="0">
                <a:hlinkClick r:id="rId4"/>
              </a:rPr>
              <a:t> http://cs.wikipedia.org/wiki/Soubor:Mattoni_sport.JPG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Staženo: 21.4.2012, autor: Rur </a:t>
            </a:r>
            <a:r>
              <a:rPr lang="cs-CZ" dirty="0" err="1" smtClean="0"/>
              <a:t>at</a:t>
            </a:r>
            <a:r>
              <a:rPr lang="cs-CZ" dirty="0" smtClean="0"/>
              <a:t> cs.wikipedia</a:t>
            </a:r>
          </a:p>
          <a:p>
            <a:endParaRPr lang="cs-CZ" dirty="0" smtClean="0"/>
          </a:p>
          <a:p>
            <a:r>
              <a:rPr lang="cs-CZ" b="1" dirty="0" smtClean="0"/>
              <a:t>Obr.4:</a:t>
            </a:r>
            <a:r>
              <a:rPr lang="cs-CZ" dirty="0" smtClean="0"/>
              <a:t> Polypropylen</a:t>
            </a:r>
            <a:r>
              <a:rPr lang="cs-CZ" dirty="0" smtClean="0">
                <a:hlinkClick r:id="rId5"/>
              </a:rPr>
              <a:t> http://cs.wikipedia.org/wiki/Soubor:Samonosny_bazen_oval.jpg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Staženo 21.4.2012</a:t>
            </a:r>
          </a:p>
          <a:p>
            <a:endParaRPr lang="cs-CZ" dirty="0" smtClean="0"/>
          </a:p>
          <a:p>
            <a:r>
              <a:rPr lang="cs-CZ" b="1" dirty="0" smtClean="0"/>
              <a:t>Obr.5:</a:t>
            </a:r>
            <a:r>
              <a:rPr lang="cs-CZ" dirty="0" smtClean="0"/>
              <a:t> Teflonová pánev</a:t>
            </a:r>
            <a:endParaRPr lang="cs-CZ" dirty="0" smtClean="0">
              <a:hlinkClick r:id="rId6"/>
            </a:endParaRPr>
          </a:p>
          <a:p>
            <a:pPr>
              <a:buNone/>
            </a:pPr>
            <a:r>
              <a:rPr lang="cs-CZ" dirty="0" smtClean="0">
                <a:hlinkClick r:id="rId6"/>
              </a:rPr>
              <a:t>    http://cs.wikipedia.org/wiki/Soubor:Pfanne_(Email).jpg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Staženo 21.4.2012</a:t>
            </a:r>
          </a:p>
          <a:p>
            <a:endParaRPr lang="cs-CZ" dirty="0" smtClean="0"/>
          </a:p>
          <a:p>
            <a:r>
              <a:rPr lang="cs-CZ" b="1" dirty="0" smtClean="0"/>
              <a:t>Obr.6:</a:t>
            </a:r>
            <a:r>
              <a:rPr lang="cs-CZ" dirty="0" smtClean="0"/>
              <a:t> Polystyren</a:t>
            </a:r>
          </a:p>
          <a:p>
            <a:pPr>
              <a:buNone/>
            </a:pPr>
            <a:r>
              <a:rPr lang="cs-CZ" dirty="0" smtClean="0">
                <a:hlinkClick r:id="rId7"/>
              </a:rPr>
              <a:t>     http://cs.wikipedia.org/wiki/Soubor:Waste_-_Polystirene.jpg</a:t>
            </a:r>
            <a:endParaRPr lang="cs-CZ" dirty="0" smtClean="0"/>
          </a:p>
          <a:p>
            <a:r>
              <a:rPr lang="cs-CZ" dirty="0" smtClean="0"/>
              <a:t>Staženo: 21.4.2012, autor: User:Nino </a:t>
            </a:r>
            <a:r>
              <a:rPr lang="cs-CZ" dirty="0" err="1" smtClean="0"/>
              <a:t>Barbieri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Téma  sady: 		</a:t>
            </a:r>
            <a:r>
              <a:rPr lang="cs-CZ" sz="2800" dirty="0" smtClean="0"/>
              <a:t>Studium uhlovodíků</a:t>
            </a:r>
            <a:endParaRPr lang="cs-CZ" dirty="0" smtClean="0"/>
          </a:p>
          <a:p>
            <a:r>
              <a:rPr lang="cs-CZ" dirty="0" smtClean="0"/>
              <a:t>Vzdělávací oblast: 	Člověk a příroda</a:t>
            </a:r>
          </a:p>
          <a:p>
            <a:r>
              <a:rPr lang="cs-CZ" dirty="0" smtClean="0"/>
              <a:t>Vzdělávací obor:		Chemie</a:t>
            </a:r>
          </a:p>
          <a:p>
            <a:r>
              <a:rPr lang="cs-CZ" dirty="0" smtClean="0"/>
              <a:t>Tematický okruh:		Organická chemie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Autor:	    		 Ing. Jan Voříšek</a:t>
            </a:r>
          </a:p>
          <a:p>
            <a:r>
              <a:rPr lang="cs-CZ" dirty="0" smtClean="0"/>
              <a:t>Rok vytvoření materiálu: 	2012</a:t>
            </a:r>
          </a:p>
          <a:p>
            <a:r>
              <a:rPr lang="cs-CZ" dirty="0" smtClean="0"/>
              <a:t>Název materiálu: 		</a:t>
            </a:r>
            <a:r>
              <a:rPr lang="cs-CZ" dirty="0" err="1" smtClean="0"/>
              <a:t>Nejvýznamější</a:t>
            </a:r>
            <a:r>
              <a:rPr lang="cs-CZ" dirty="0" smtClean="0"/>
              <a:t> sloučeniny s dvojnými vazbami.</a:t>
            </a:r>
            <a:r>
              <a:rPr lang="cs-CZ" b="1" dirty="0" smtClean="0"/>
              <a:t>	</a:t>
            </a:r>
            <a:endParaRPr lang="cs-CZ" dirty="0" smtClean="0"/>
          </a:p>
          <a:p>
            <a:r>
              <a:rPr lang="cs-CZ" dirty="0" smtClean="0"/>
              <a:t>Jazyk:			čeština</a:t>
            </a:r>
          </a:p>
          <a:p>
            <a:r>
              <a:rPr lang="cs-CZ" dirty="0" smtClean="0"/>
              <a:t>Očekávaný výstup:	Žák vyjmenuje nejdůležitější alkeny a popíše jejich použití.</a:t>
            </a:r>
          </a:p>
          <a:p>
            <a:r>
              <a:rPr lang="cs-CZ" dirty="0" smtClean="0"/>
              <a:t>Klíčová slova:                         organická chemie, alkeny, použití, teflon, izopren, </a:t>
            </a:r>
            <a:r>
              <a:rPr lang="cs-CZ" dirty="0" err="1" smtClean="0"/>
              <a:t>polyethylen</a:t>
            </a:r>
            <a:r>
              <a:rPr lang="cs-CZ" dirty="0" smtClean="0"/>
              <a:t>, polypropylen, kaučuk.       </a:t>
            </a:r>
          </a:p>
          <a:p>
            <a:r>
              <a:rPr lang="cs-CZ" dirty="0" smtClean="0"/>
              <a:t>Druh učebního materiálu:	prezentace s aktivizací žáka</a:t>
            </a:r>
          </a:p>
          <a:p>
            <a:r>
              <a:rPr lang="cs-CZ" dirty="0" smtClean="0"/>
              <a:t>Cílová skupina:		žák</a:t>
            </a:r>
          </a:p>
          <a:p>
            <a:r>
              <a:rPr lang="cs-CZ" dirty="0" smtClean="0"/>
              <a:t>Stupeň a typ vzdělávání:	gymnaziální vzdělávání</a:t>
            </a:r>
          </a:p>
          <a:p>
            <a:r>
              <a:rPr lang="cs-CZ" dirty="0" smtClean="0"/>
              <a:t>Typická věková skupina:	16 -19 let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Pokyny pro práci s materiálem: Prezentace je využitelná jako výklad učiva na dané téma. V materiálu jsou  začleněny otázky, které aktivizují žáky a umožňují žákům zamyšlení nad jednotlivými body tématu.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Metodické pokyny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Alkeny i jejich polymery patří mezi velmi důležité průmyslové látky.</a:t>
            </a:r>
          </a:p>
          <a:p>
            <a:endParaRPr lang="cs-CZ" dirty="0" smtClean="0"/>
          </a:p>
          <a:p>
            <a:r>
              <a:rPr lang="cs-CZ" dirty="0" err="1" smtClean="0"/>
              <a:t>Ethen</a:t>
            </a:r>
            <a:r>
              <a:rPr lang="cs-CZ" dirty="0" smtClean="0"/>
              <a:t> a propen jsou nejdůležitějšími průmyslovými velkotonážně vyráběnými organickými látkami. (Například v USA se každý rok produkuje cca 25 miliónů tun </a:t>
            </a:r>
            <a:r>
              <a:rPr lang="cs-CZ" dirty="0" err="1" smtClean="0"/>
              <a:t>ethenu</a:t>
            </a:r>
            <a:r>
              <a:rPr lang="cs-CZ" dirty="0" smtClean="0"/>
              <a:t>, v ČR cca 500 tisíc tun).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Ethen</a:t>
            </a:r>
            <a:r>
              <a:rPr lang="cs-CZ" b="1" dirty="0" smtClean="0"/>
              <a:t> (</a:t>
            </a:r>
            <a:r>
              <a:rPr lang="cs-CZ" b="1" dirty="0" err="1" smtClean="0"/>
              <a:t>ethylen</a:t>
            </a:r>
            <a:r>
              <a:rPr lang="cs-CZ" b="1" dirty="0" smtClean="0"/>
              <a:t>)  CH</a:t>
            </a:r>
            <a:r>
              <a:rPr lang="cs-CZ" b="1" baseline="-25000" dirty="0" smtClean="0"/>
              <a:t>2</a:t>
            </a:r>
            <a:r>
              <a:rPr lang="cs-CZ" b="1" dirty="0" smtClean="0"/>
              <a:t>=CH</a:t>
            </a:r>
            <a:r>
              <a:rPr lang="cs-CZ" b="1" baseline="-25000" dirty="0" smtClean="0"/>
              <a:t>2</a:t>
            </a:r>
            <a:r>
              <a:rPr lang="cs-CZ" b="1" dirty="0" smtClean="0"/>
              <a:t> </a:t>
            </a:r>
            <a:r>
              <a:rPr lang="cs-CZ" dirty="0" smtClean="0"/>
              <a:t>je bezbarvý plyn. Jeho směs se vzduchem je výbušná. Získává se při zpracování ropy nebo zemního plynu.</a:t>
            </a:r>
          </a:p>
          <a:p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 err="1" smtClean="0"/>
              <a:t>ethenu</a:t>
            </a:r>
            <a:r>
              <a:rPr lang="cs-CZ" dirty="0" smtClean="0"/>
              <a:t> se vyrábí </a:t>
            </a:r>
            <a:r>
              <a:rPr lang="cs-CZ" dirty="0" err="1" smtClean="0"/>
              <a:t>polyethylen</a:t>
            </a:r>
            <a:r>
              <a:rPr lang="cs-CZ" dirty="0" smtClean="0"/>
              <a:t>, </a:t>
            </a:r>
            <a:r>
              <a:rPr lang="cs-CZ" dirty="0" err="1" smtClean="0"/>
              <a:t>ethanol</a:t>
            </a:r>
            <a:r>
              <a:rPr lang="cs-CZ" dirty="0" smtClean="0"/>
              <a:t>, octová kyselina, acetaldehyd, </a:t>
            </a:r>
            <a:r>
              <a:rPr lang="cs-CZ" dirty="0" err="1" smtClean="0"/>
              <a:t>ethylenglykol</a:t>
            </a:r>
            <a:r>
              <a:rPr lang="cs-CZ" dirty="0" smtClean="0"/>
              <a:t> a celá řada dalších organických látek.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Ethen</a:t>
            </a:r>
            <a:r>
              <a:rPr lang="cs-CZ" dirty="0" smtClean="0"/>
              <a:t> je nejjednodušší rostlinný hormon, urychlující zrání ovoce, ovlivňuje odbourávání chlorofylu a opadávání listů a květů.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Následující rovnice naznačují některé důležité výroby z </a:t>
            </a:r>
            <a:r>
              <a:rPr lang="cs-CZ" dirty="0" err="1" smtClean="0"/>
              <a:t>ethenu</a:t>
            </a:r>
            <a:r>
              <a:rPr lang="cs-CZ" dirty="0" smtClean="0"/>
              <a:t>:</a:t>
            </a:r>
          </a:p>
          <a:p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=CH</a:t>
            </a:r>
            <a:r>
              <a:rPr lang="cs-CZ" baseline="-25000" dirty="0" smtClean="0"/>
              <a:t>2</a:t>
            </a:r>
            <a:r>
              <a:rPr lang="cs-CZ" dirty="0" smtClean="0"/>
              <a:t> + H</a:t>
            </a:r>
            <a:r>
              <a:rPr lang="cs-CZ" baseline="-25000" dirty="0" smtClean="0"/>
              <a:t>2</a:t>
            </a:r>
            <a:r>
              <a:rPr lang="cs-CZ" dirty="0" smtClean="0"/>
              <a:t>O   </a:t>
            </a:r>
            <a:r>
              <a:rPr lang="cs-CZ" baseline="50000" dirty="0" smtClean="0"/>
              <a:t>H</a:t>
            </a:r>
            <a:r>
              <a:rPr lang="cs-CZ" baseline="30000" dirty="0" smtClean="0"/>
              <a:t>2</a:t>
            </a:r>
            <a:r>
              <a:rPr lang="cs-CZ" baseline="50000" dirty="0" smtClean="0"/>
              <a:t>SO</a:t>
            </a:r>
            <a:r>
              <a:rPr lang="cs-CZ" baseline="30000" dirty="0" smtClean="0"/>
              <a:t>4</a:t>
            </a:r>
            <a:r>
              <a:rPr lang="cs-CZ" dirty="0" smtClean="0"/>
              <a:t>    CH</a:t>
            </a:r>
            <a:r>
              <a:rPr lang="cs-CZ" baseline="-25000" dirty="0" smtClean="0"/>
              <a:t>3</a:t>
            </a:r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OH</a:t>
            </a:r>
          </a:p>
          <a:p>
            <a:endParaRPr lang="cs-CZ" dirty="0" smtClean="0"/>
          </a:p>
          <a:p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=CH</a:t>
            </a:r>
            <a:r>
              <a:rPr lang="cs-CZ" baseline="-25000" dirty="0" smtClean="0"/>
              <a:t>2</a:t>
            </a:r>
            <a:r>
              <a:rPr lang="cs-CZ" dirty="0" smtClean="0"/>
              <a:t>    </a:t>
            </a:r>
            <a:r>
              <a:rPr lang="cs-CZ" baseline="50000" dirty="0" smtClean="0"/>
              <a:t>O</a:t>
            </a:r>
            <a:r>
              <a:rPr lang="cs-CZ" baseline="30000" dirty="0" smtClean="0"/>
              <a:t>2</a:t>
            </a:r>
            <a:r>
              <a:rPr lang="cs-CZ" dirty="0" smtClean="0"/>
              <a:t>     CH2-CH2   </a:t>
            </a:r>
            <a:r>
              <a:rPr lang="cs-CZ" baseline="50000" dirty="0" smtClean="0"/>
              <a:t>H</a:t>
            </a:r>
            <a:r>
              <a:rPr lang="cs-CZ" baseline="30000" dirty="0" smtClean="0"/>
              <a:t>2</a:t>
            </a:r>
            <a:r>
              <a:rPr lang="cs-CZ" baseline="50000" dirty="0" smtClean="0"/>
              <a:t>O</a:t>
            </a:r>
            <a:r>
              <a:rPr lang="cs-CZ" dirty="0" smtClean="0"/>
              <a:t>     CH2-CH2</a:t>
            </a:r>
          </a:p>
          <a:p>
            <a:pPr>
              <a:buNone/>
            </a:pPr>
            <a:r>
              <a:rPr lang="cs-CZ" dirty="0" smtClean="0"/>
              <a:t>                                  O                    OH   </a:t>
            </a:r>
            <a:r>
              <a:rPr lang="cs-CZ" dirty="0" err="1" smtClean="0"/>
              <a:t>OH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</a:t>
            </a:r>
            <a:r>
              <a:rPr lang="cs-CZ" dirty="0" err="1" smtClean="0">
                <a:solidFill>
                  <a:srgbClr val="00B050"/>
                </a:solidFill>
              </a:rPr>
              <a:t>ethylenoxid</a:t>
            </a:r>
            <a:r>
              <a:rPr lang="cs-CZ" dirty="0" smtClean="0">
                <a:solidFill>
                  <a:srgbClr val="00B050"/>
                </a:solidFill>
              </a:rPr>
              <a:t>       </a:t>
            </a:r>
            <a:r>
              <a:rPr lang="cs-CZ" dirty="0" err="1" smtClean="0">
                <a:solidFill>
                  <a:srgbClr val="00B050"/>
                </a:solidFill>
              </a:rPr>
              <a:t>ethylenglykol</a:t>
            </a:r>
            <a:endParaRPr lang="cs-CZ" dirty="0" smtClean="0">
              <a:solidFill>
                <a:srgbClr val="00B05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=CH</a:t>
            </a:r>
            <a:r>
              <a:rPr lang="cs-CZ" baseline="-25000" dirty="0" smtClean="0"/>
              <a:t>2</a:t>
            </a:r>
            <a:r>
              <a:rPr lang="cs-CZ" dirty="0" smtClean="0"/>
              <a:t> + Cl</a:t>
            </a:r>
            <a:r>
              <a:rPr lang="cs-CZ" baseline="-25000" dirty="0" smtClean="0"/>
              <a:t>2</a:t>
            </a:r>
            <a:r>
              <a:rPr lang="cs-CZ" dirty="0" smtClean="0"/>
              <a:t>  </a:t>
            </a:r>
            <a:r>
              <a:rPr lang="cs-CZ" baseline="50000" dirty="0" smtClean="0"/>
              <a:t>500</a:t>
            </a:r>
            <a:r>
              <a:rPr lang="cs-CZ" dirty="0" smtClean="0"/>
              <a:t> </a:t>
            </a:r>
            <a:r>
              <a:rPr lang="cs-CZ" baseline="70000" dirty="0" err="1" smtClean="0"/>
              <a:t>o</a:t>
            </a:r>
            <a:r>
              <a:rPr lang="cs-CZ" baseline="50000" dirty="0" err="1" smtClean="0"/>
              <a:t>C</a:t>
            </a:r>
            <a:r>
              <a:rPr lang="cs-CZ" dirty="0" smtClean="0"/>
              <a:t>   CH</a:t>
            </a:r>
            <a:r>
              <a:rPr lang="cs-CZ" baseline="-25000" dirty="0" smtClean="0"/>
              <a:t>2</a:t>
            </a:r>
            <a:r>
              <a:rPr lang="cs-CZ" dirty="0" smtClean="0"/>
              <a:t>=CH-Cl + </a:t>
            </a:r>
            <a:r>
              <a:rPr lang="cs-CZ" dirty="0" err="1" smtClean="0"/>
              <a:t>HCl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</a:t>
            </a:r>
            <a:r>
              <a:rPr lang="cs-CZ" dirty="0" smtClean="0">
                <a:solidFill>
                  <a:srgbClr val="00B050"/>
                </a:solidFill>
              </a:rPr>
              <a:t>vinylchlorid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3786182" y="2643182"/>
            <a:ext cx="10715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4"/>
          <p:cNvCxnSpPr/>
          <p:nvPr/>
        </p:nvCxnSpPr>
        <p:spPr>
          <a:xfrm>
            <a:off x="3571868" y="5000636"/>
            <a:ext cx="10715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16200000" flipH="1">
            <a:off x="4143372" y="3500438"/>
            <a:ext cx="142876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10800000" flipV="1">
            <a:off x="4643438" y="3500438"/>
            <a:ext cx="144464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6787372" y="349964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7644628" y="349964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5500694" y="3357562"/>
            <a:ext cx="10715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2571736" y="3357562"/>
            <a:ext cx="10715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Propen neboli propylen CH</a:t>
            </a:r>
            <a:r>
              <a:rPr lang="cs-CZ" b="1" baseline="-25000" dirty="0" smtClean="0"/>
              <a:t>3</a:t>
            </a:r>
            <a:r>
              <a:rPr lang="cs-CZ" b="1" dirty="0" smtClean="0"/>
              <a:t>-CH=CH</a:t>
            </a:r>
            <a:r>
              <a:rPr lang="cs-CZ" b="1" baseline="-25000" dirty="0" smtClean="0"/>
              <a:t>2</a:t>
            </a:r>
            <a:r>
              <a:rPr lang="cs-CZ" b="1" dirty="0" smtClean="0"/>
              <a:t> </a:t>
            </a:r>
            <a:r>
              <a:rPr lang="cs-CZ" dirty="0" smtClean="0"/>
              <a:t>se podobně jako </a:t>
            </a:r>
            <a:r>
              <a:rPr lang="cs-CZ" dirty="0" err="1" smtClean="0"/>
              <a:t>ethen</a:t>
            </a:r>
            <a:r>
              <a:rPr lang="cs-CZ" dirty="0" smtClean="0"/>
              <a:t> získává při zpracování ropy.</a:t>
            </a:r>
          </a:p>
          <a:p>
            <a:endParaRPr lang="cs-CZ" dirty="0" smtClean="0"/>
          </a:p>
          <a:p>
            <a:r>
              <a:rPr lang="cs-CZ" dirty="0" smtClean="0"/>
              <a:t>Využívá se k syntéze polypropylenu</a:t>
            </a:r>
          </a:p>
          <a:p>
            <a:pPr>
              <a:buNone/>
            </a:pPr>
            <a:r>
              <a:rPr lang="cs-CZ" dirty="0" smtClean="0"/>
              <a:t>                                         CH3</a:t>
            </a:r>
          </a:p>
          <a:p>
            <a:r>
              <a:rPr lang="cs-CZ" dirty="0" smtClean="0"/>
              <a:t>n(CH</a:t>
            </a:r>
            <a:r>
              <a:rPr lang="cs-CZ" baseline="-25000" dirty="0" smtClean="0"/>
              <a:t>3</a:t>
            </a:r>
            <a:r>
              <a:rPr lang="cs-CZ" dirty="0" smtClean="0"/>
              <a:t>-CH=CH</a:t>
            </a:r>
            <a:r>
              <a:rPr lang="cs-CZ" baseline="-25000" dirty="0" smtClean="0"/>
              <a:t>2</a:t>
            </a:r>
            <a:r>
              <a:rPr lang="cs-CZ" dirty="0" smtClean="0"/>
              <a:t>)            -CH-CH2-</a:t>
            </a:r>
            <a:r>
              <a:rPr lang="cs-CZ" baseline="-50000" dirty="0" smtClean="0"/>
              <a:t>n</a:t>
            </a:r>
          </a:p>
          <a:p>
            <a:endParaRPr lang="cs-CZ" baseline="-500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Jednoduché závorky 3"/>
          <p:cNvSpPr/>
          <p:nvPr/>
        </p:nvSpPr>
        <p:spPr>
          <a:xfrm>
            <a:off x="4929190" y="3714752"/>
            <a:ext cx="1643074" cy="1128714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3857620" y="4357694"/>
            <a:ext cx="64294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5144298" y="4142586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Taktéž propen se využívá k řadě chemických syntéz:</a:t>
            </a:r>
          </a:p>
          <a:p>
            <a:endParaRPr lang="cs-CZ" dirty="0" smtClean="0"/>
          </a:p>
          <a:p>
            <a:r>
              <a:rPr lang="cs-CZ" dirty="0" smtClean="0"/>
              <a:t>CH2=CH-CH3</a:t>
            </a:r>
            <a:r>
              <a:rPr lang="cs-CZ" baseline="50000" dirty="0" smtClean="0"/>
              <a:t>     O</a:t>
            </a:r>
            <a:r>
              <a:rPr lang="cs-CZ" baseline="30000" dirty="0" smtClean="0"/>
              <a:t>2  </a:t>
            </a:r>
            <a:r>
              <a:rPr lang="cs-CZ" dirty="0" smtClean="0"/>
              <a:t>    CH2=CH-COOH</a:t>
            </a:r>
          </a:p>
          <a:p>
            <a:pPr>
              <a:buNone/>
            </a:pPr>
            <a:r>
              <a:rPr lang="cs-CZ" dirty="0" smtClean="0"/>
              <a:t>                                    </a:t>
            </a:r>
            <a:r>
              <a:rPr lang="cs-CZ" dirty="0" smtClean="0">
                <a:solidFill>
                  <a:srgbClr val="00B050"/>
                </a:solidFill>
              </a:rPr>
              <a:t>kyselina akrylová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CH2=CH-CH3</a:t>
            </a:r>
            <a:r>
              <a:rPr lang="cs-CZ" baseline="50000" dirty="0" smtClean="0"/>
              <a:t>     O</a:t>
            </a:r>
            <a:r>
              <a:rPr lang="cs-CZ" baseline="30000" dirty="0" smtClean="0"/>
              <a:t>2,</a:t>
            </a:r>
            <a:r>
              <a:rPr lang="cs-CZ" baseline="50000" dirty="0" smtClean="0"/>
              <a:t>NH</a:t>
            </a:r>
            <a:r>
              <a:rPr lang="cs-CZ" baseline="30000" dirty="0" smtClean="0"/>
              <a:t>3</a:t>
            </a:r>
            <a:r>
              <a:rPr lang="cs-CZ" dirty="0" smtClean="0"/>
              <a:t>   CH2=CH-CN</a:t>
            </a:r>
          </a:p>
          <a:p>
            <a:pPr>
              <a:buNone/>
            </a:pPr>
            <a:r>
              <a:rPr lang="cs-CZ" dirty="0" smtClean="0"/>
              <a:t>                                         </a:t>
            </a:r>
            <a:r>
              <a:rPr lang="cs-CZ" dirty="0" smtClean="0">
                <a:solidFill>
                  <a:srgbClr val="00B050"/>
                </a:solidFill>
              </a:rPr>
              <a:t>akrylonitril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3357554" y="3071810"/>
            <a:ext cx="10715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4"/>
          <p:cNvCxnSpPr/>
          <p:nvPr/>
        </p:nvCxnSpPr>
        <p:spPr>
          <a:xfrm>
            <a:off x="3643306" y="4500570"/>
            <a:ext cx="10715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Buten</a:t>
            </a:r>
            <a:r>
              <a:rPr lang="cs-CZ" dirty="0" smtClean="0"/>
              <a:t> má 4 izomery:</a:t>
            </a:r>
          </a:p>
          <a:p>
            <a:pPr>
              <a:buNone/>
            </a:pPr>
            <a:r>
              <a:rPr lang="cs-CZ" dirty="0" smtClean="0"/>
              <a:t>-  </a:t>
            </a:r>
            <a:r>
              <a:rPr lang="cs-CZ" dirty="0" err="1" smtClean="0"/>
              <a:t>but</a:t>
            </a:r>
            <a:r>
              <a:rPr lang="cs-CZ" dirty="0" smtClean="0"/>
              <a:t>-1-</a:t>
            </a:r>
            <a:r>
              <a:rPr lang="cs-CZ" dirty="0" err="1" smtClean="0"/>
              <a:t>en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 </a:t>
            </a:r>
            <a:r>
              <a:rPr lang="cs-CZ" i="1" dirty="0" smtClean="0"/>
              <a:t>cis</a:t>
            </a:r>
            <a:r>
              <a:rPr lang="cs-CZ" dirty="0" smtClean="0"/>
              <a:t>-</a:t>
            </a:r>
            <a:r>
              <a:rPr lang="cs-CZ" dirty="0" err="1" smtClean="0"/>
              <a:t>but</a:t>
            </a:r>
            <a:r>
              <a:rPr lang="cs-CZ" dirty="0" smtClean="0"/>
              <a:t>-2-</a:t>
            </a:r>
            <a:r>
              <a:rPr lang="cs-CZ" dirty="0" err="1" smtClean="0"/>
              <a:t>en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 </a:t>
            </a:r>
            <a:r>
              <a:rPr lang="cs-CZ" i="1" dirty="0" smtClean="0"/>
              <a:t>trans</a:t>
            </a:r>
            <a:r>
              <a:rPr lang="cs-CZ" dirty="0" smtClean="0"/>
              <a:t>-</a:t>
            </a:r>
            <a:r>
              <a:rPr lang="cs-CZ" dirty="0" err="1" smtClean="0"/>
              <a:t>but</a:t>
            </a:r>
            <a:r>
              <a:rPr lang="cs-CZ" dirty="0" smtClean="0"/>
              <a:t>-2-</a:t>
            </a:r>
            <a:r>
              <a:rPr lang="cs-CZ" dirty="0" err="1" smtClean="0"/>
              <a:t>en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 2-</a:t>
            </a:r>
            <a:r>
              <a:rPr lang="cs-CZ" dirty="0" err="1" smtClean="0"/>
              <a:t>methylprop</a:t>
            </a:r>
            <a:r>
              <a:rPr lang="cs-CZ" dirty="0" smtClean="0"/>
              <a:t>-1-</a:t>
            </a:r>
            <a:r>
              <a:rPr lang="cs-CZ" dirty="0" err="1" smtClean="0"/>
              <a:t>en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Poslední slouží jako surovina pro výrobu syntetických leteckých benzínů.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Velmi významnou oblastí použití alkenů jsou tzv. </a:t>
            </a:r>
            <a:r>
              <a:rPr lang="cs-CZ" b="1" dirty="0" smtClean="0"/>
              <a:t>kaučuky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Základní složkou přírodního kaučuku je </a:t>
            </a:r>
            <a:r>
              <a:rPr lang="cs-CZ" b="1" dirty="0" smtClean="0"/>
              <a:t>2-</a:t>
            </a:r>
            <a:r>
              <a:rPr lang="cs-CZ" b="1" dirty="0" err="1" smtClean="0"/>
              <a:t>methylbuta</a:t>
            </a:r>
            <a:r>
              <a:rPr lang="cs-CZ" b="1" dirty="0" smtClean="0"/>
              <a:t>-1,3-dien</a:t>
            </a:r>
            <a:r>
              <a:rPr lang="cs-CZ" dirty="0" smtClean="0"/>
              <a:t> – triviálním názvem </a:t>
            </a:r>
            <a:r>
              <a:rPr lang="cs-CZ" b="1" dirty="0" smtClean="0">
                <a:solidFill>
                  <a:srgbClr val="00B050"/>
                </a:solidFill>
              </a:rPr>
              <a:t>izopren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Kaučuk je v přírodě se vyskytující polymer. Je produkován více než 400 různými rostlinami. Jeho hlavním zdrojem je strom zvaný kaučukovník (</a:t>
            </a:r>
            <a:r>
              <a:rPr lang="cs-CZ" dirty="0" err="1" smtClean="0"/>
              <a:t>Hevea</a:t>
            </a:r>
            <a:r>
              <a:rPr lang="cs-CZ" dirty="0" smtClean="0"/>
              <a:t> </a:t>
            </a:r>
            <a:r>
              <a:rPr lang="cs-CZ" dirty="0" err="1" smtClean="0"/>
              <a:t>brasiliensis</a:t>
            </a:r>
            <a:r>
              <a:rPr lang="cs-CZ" dirty="0" smtClean="0"/>
              <a:t>), z něhož se </a:t>
            </a:r>
            <a:r>
              <a:rPr lang="cs-CZ" dirty="0" err="1" smtClean="0"/>
              <a:t>zskává</a:t>
            </a:r>
            <a:r>
              <a:rPr lang="cs-CZ" dirty="0" smtClean="0"/>
              <a:t> odkapáváním z tenkého řezu v kůře stromu.</a:t>
            </a:r>
          </a:p>
          <a:p>
            <a:endParaRPr lang="cs-CZ" dirty="0" smtClean="0"/>
          </a:p>
          <a:p>
            <a:r>
              <a:rPr lang="cs-CZ" dirty="0" smtClean="0"/>
              <a:t>Surový kaučuk zvaný </a:t>
            </a:r>
            <a:r>
              <a:rPr lang="cs-CZ" b="1" dirty="0" smtClean="0"/>
              <a:t>latex</a:t>
            </a:r>
            <a:r>
              <a:rPr lang="cs-CZ" dirty="0" smtClean="0"/>
              <a:t> se sbírá ze stromu v podobě vodné disperze, která se promývá, suší a sráží zahříváním. 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543</TotalTime>
  <Words>615</Words>
  <Application>Microsoft Office PowerPoint</Application>
  <PresentationFormat>Předvádění na obrazovce (4:3)</PresentationFormat>
  <Paragraphs>112</Paragraphs>
  <Slides>21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Shluk</vt:lpstr>
      <vt:lpstr>Prezentace aplikace Microsoft Office PowerPoint</vt:lpstr>
      <vt:lpstr>Snímek 1</vt:lpstr>
      <vt:lpstr>Nejvýznamější sloučeniny s dvojnými vazbami.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Metodické pokyny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Voříšek Jan</dc:creator>
  <cp:lastModifiedBy>vorisekj</cp:lastModifiedBy>
  <cp:revision>46</cp:revision>
  <dcterms:created xsi:type="dcterms:W3CDTF">2012-02-20T13:26:52Z</dcterms:created>
  <dcterms:modified xsi:type="dcterms:W3CDTF">2013-06-14T10:40:06Z</dcterms:modified>
</cp:coreProperties>
</file>