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7" r:id="rId14"/>
    <p:sldId id="25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zentace_aplikace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83688" cy="6886575"/>
        </p:xfrm>
        <a:graphic>
          <a:graphicData uri="http://schemas.openxmlformats.org/presentationml/2006/ole">
            <p:oleObj spid="_x0000_s1026" name="Prezentace" r:id="rId3" imgW="2054313" imgH="1542295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Dimerace</a:t>
            </a:r>
            <a:r>
              <a:rPr lang="cs-CZ" b="1" dirty="0" smtClean="0"/>
              <a:t> </a:t>
            </a:r>
            <a:r>
              <a:rPr lang="cs-CZ" b="1" dirty="0" err="1" smtClean="0"/>
              <a:t>ethynu</a:t>
            </a:r>
            <a:r>
              <a:rPr lang="cs-CZ" b="1" dirty="0" smtClean="0"/>
              <a:t> </a:t>
            </a:r>
            <a:r>
              <a:rPr lang="cs-CZ" dirty="0" smtClean="0"/>
              <a:t>(spojení 2 molekul) probíhá za katalytického působení chloridu měďnatého. Produktem je </a:t>
            </a:r>
            <a:r>
              <a:rPr lang="cs-CZ" dirty="0" err="1" smtClean="0">
                <a:solidFill>
                  <a:srgbClr val="00B050"/>
                </a:solidFill>
              </a:rPr>
              <a:t>but</a:t>
            </a:r>
            <a:r>
              <a:rPr lang="cs-CZ" dirty="0" smtClean="0">
                <a:solidFill>
                  <a:srgbClr val="00B050"/>
                </a:solidFill>
              </a:rPr>
              <a:t>-1-</a:t>
            </a:r>
            <a:r>
              <a:rPr lang="cs-CZ" dirty="0" err="1" smtClean="0">
                <a:solidFill>
                  <a:srgbClr val="00B050"/>
                </a:solidFill>
              </a:rPr>
              <a:t>en</a:t>
            </a:r>
            <a:r>
              <a:rPr lang="cs-CZ" dirty="0" smtClean="0">
                <a:solidFill>
                  <a:srgbClr val="00B050"/>
                </a:solidFill>
              </a:rPr>
              <a:t>-3-</a:t>
            </a:r>
            <a:r>
              <a:rPr lang="cs-CZ" dirty="0" err="1" smtClean="0">
                <a:solidFill>
                  <a:srgbClr val="00B050"/>
                </a:solidFill>
              </a:rPr>
              <a:t>yn</a:t>
            </a:r>
            <a:r>
              <a:rPr lang="cs-CZ" dirty="0" smtClean="0"/>
              <a:t>, známější pod triviálním názvem </a:t>
            </a:r>
            <a:r>
              <a:rPr lang="cs-CZ" dirty="0" err="1" smtClean="0">
                <a:solidFill>
                  <a:srgbClr val="00B050"/>
                </a:solidFill>
              </a:rPr>
              <a:t>vinylacetylen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2 CH   </a:t>
            </a:r>
            <a:r>
              <a:rPr lang="cs-CZ" dirty="0" err="1" smtClean="0"/>
              <a:t>CH</a:t>
            </a:r>
            <a:r>
              <a:rPr lang="cs-CZ" dirty="0" smtClean="0"/>
              <a:t>          CH</a:t>
            </a:r>
            <a:r>
              <a:rPr lang="cs-CZ" baseline="-25000" dirty="0" smtClean="0"/>
              <a:t>2</a:t>
            </a:r>
            <a:r>
              <a:rPr lang="cs-CZ" dirty="0" smtClean="0"/>
              <a:t>=CH-C   CH</a:t>
            </a:r>
          </a:p>
          <a:p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 err="1" smtClean="0"/>
              <a:t>vinylacetylenu</a:t>
            </a:r>
            <a:r>
              <a:rPr lang="cs-CZ" dirty="0" smtClean="0"/>
              <a:t> se hydrogenací vyrábí </a:t>
            </a:r>
            <a:r>
              <a:rPr lang="cs-CZ" dirty="0" err="1" smtClean="0">
                <a:solidFill>
                  <a:srgbClr val="00B050"/>
                </a:solidFill>
              </a:rPr>
              <a:t>buta</a:t>
            </a:r>
            <a:r>
              <a:rPr lang="cs-CZ" dirty="0" smtClean="0">
                <a:solidFill>
                  <a:srgbClr val="00B050"/>
                </a:solidFill>
              </a:rPr>
              <a:t>-1,3-dien</a:t>
            </a:r>
            <a:r>
              <a:rPr lang="cs-CZ" dirty="0" smtClean="0"/>
              <a:t>, který je základní surovinou pro výrobu syntetického kaučuku.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1785918" y="3786190"/>
            <a:ext cx="214314" cy="143666"/>
            <a:chOff x="6357950" y="3000372"/>
            <a:chExt cx="214314" cy="143666"/>
          </a:xfrm>
        </p:grpSpPr>
        <p:cxnSp>
          <p:nvCxnSpPr>
            <p:cNvPr id="5" name="Přímá spojovací čára 4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/>
        </p:nvGrpSpPr>
        <p:grpSpPr>
          <a:xfrm>
            <a:off x="5500694" y="3786190"/>
            <a:ext cx="214314" cy="143666"/>
            <a:chOff x="6357950" y="3000372"/>
            <a:chExt cx="214314" cy="143666"/>
          </a:xfrm>
        </p:grpSpPr>
        <p:cxnSp>
          <p:nvCxnSpPr>
            <p:cNvPr id="9" name="Přímá spojovací čára 8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Přímá spojovací šipka 11"/>
          <p:cNvCxnSpPr/>
          <p:nvPr/>
        </p:nvCxnSpPr>
        <p:spPr>
          <a:xfrm>
            <a:off x="2786050" y="3857628"/>
            <a:ext cx="78581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 dirty="0" smtClean="0"/>
              <a:t>Při </a:t>
            </a:r>
            <a:r>
              <a:rPr lang="cs-CZ" sz="2400" b="1" dirty="0" err="1" smtClean="0"/>
              <a:t>trimeraci</a:t>
            </a:r>
            <a:r>
              <a:rPr lang="cs-CZ" sz="2400" dirty="0" smtClean="0"/>
              <a:t> </a:t>
            </a:r>
            <a:r>
              <a:rPr lang="cs-CZ" sz="2400" dirty="0" err="1" smtClean="0"/>
              <a:t>ethynu</a:t>
            </a:r>
            <a:r>
              <a:rPr lang="cs-CZ" sz="2400" dirty="0" smtClean="0"/>
              <a:t> vzniká benzen. Reakce probíhá za zvýšeného tlaku a teploty 400-500 </a:t>
            </a:r>
            <a:r>
              <a:rPr lang="cs-CZ" sz="2400" baseline="50000" dirty="0" err="1" smtClean="0"/>
              <a:t>o</a:t>
            </a:r>
            <a:r>
              <a:rPr lang="cs-CZ" sz="2400" dirty="0" err="1" smtClean="0"/>
              <a:t>C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       CH</a:t>
            </a:r>
          </a:p>
          <a:p>
            <a:pPr>
              <a:buNone/>
            </a:pPr>
            <a:r>
              <a:rPr lang="cs-CZ" sz="2400" dirty="0" smtClean="0"/>
              <a:t>    CH       CH</a:t>
            </a:r>
          </a:p>
          <a:p>
            <a:pPr>
              <a:buNone/>
            </a:pPr>
            <a:r>
              <a:rPr lang="cs-CZ" sz="2400" dirty="0" smtClean="0"/>
              <a:t>                        </a:t>
            </a:r>
            <a:r>
              <a:rPr lang="cs-CZ" sz="2400" baseline="30000" dirty="0" smtClean="0"/>
              <a:t>400-500 </a:t>
            </a:r>
            <a:r>
              <a:rPr lang="cs-CZ" sz="2400" baseline="50000" dirty="0" smtClean="0"/>
              <a:t>o</a:t>
            </a:r>
            <a:r>
              <a:rPr lang="cs-CZ" sz="2400" baseline="30000" dirty="0" smtClean="0"/>
              <a:t>C</a:t>
            </a:r>
          </a:p>
          <a:p>
            <a:pPr>
              <a:buNone/>
            </a:pPr>
            <a:r>
              <a:rPr lang="cs-CZ" sz="2400" dirty="0" smtClean="0"/>
              <a:t>    CH       CH       </a:t>
            </a:r>
          </a:p>
          <a:p>
            <a:pPr>
              <a:buNone/>
            </a:pPr>
            <a:r>
              <a:rPr lang="cs-CZ" sz="2400" dirty="0" smtClean="0"/>
              <a:t>          CH                             </a:t>
            </a:r>
            <a:r>
              <a:rPr lang="cs-CZ" sz="2400" dirty="0" smtClean="0">
                <a:solidFill>
                  <a:srgbClr val="00B050"/>
                </a:solidFill>
              </a:rPr>
              <a:t>benzen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10" name="Skupina 9"/>
          <p:cNvGrpSpPr/>
          <p:nvPr/>
        </p:nvGrpSpPr>
        <p:grpSpPr>
          <a:xfrm>
            <a:off x="5000628" y="3357562"/>
            <a:ext cx="785818" cy="700086"/>
            <a:chOff x="2500298" y="2714620"/>
            <a:chExt cx="1060704" cy="914400"/>
          </a:xfrm>
        </p:grpSpPr>
        <p:sp>
          <p:nvSpPr>
            <p:cNvPr id="8" name="Šestiúhelník 7"/>
            <p:cNvSpPr/>
            <p:nvPr/>
          </p:nvSpPr>
          <p:spPr>
            <a:xfrm rot="1682950">
              <a:off x="2500298" y="2714620"/>
              <a:ext cx="1060704" cy="914400"/>
            </a:xfrm>
            <a:prstGeom prst="hexagon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Prstenec 8"/>
            <p:cNvSpPr/>
            <p:nvPr/>
          </p:nvSpPr>
          <p:spPr>
            <a:xfrm>
              <a:off x="2714612" y="2857496"/>
              <a:ext cx="642942" cy="642942"/>
            </a:xfrm>
            <a:prstGeom prst="donut">
              <a:avLst>
                <a:gd name="adj" fmla="val 0"/>
              </a:avLst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1428728" y="4214818"/>
            <a:ext cx="285752" cy="285752"/>
            <a:chOff x="4000496" y="3929066"/>
            <a:chExt cx="285752" cy="285752"/>
          </a:xfrm>
        </p:grpSpPr>
        <p:cxnSp>
          <p:nvCxnSpPr>
            <p:cNvPr id="26" name="Přímá spojovací čára 25"/>
            <p:cNvCxnSpPr/>
            <p:nvPr/>
          </p:nvCxnSpPr>
          <p:spPr>
            <a:xfrm rot="16200000" flipH="1">
              <a:off x="4143372" y="3929066"/>
              <a:ext cx="142876" cy="142876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16200000" flipH="1">
              <a:off x="4000496" y="4071942"/>
              <a:ext cx="142876" cy="142876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6200000" flipH="1">
              <a:off x="4071934" y="4000504"/>
              <a:ext cx="142876" cy="142876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Skupina 31"/>
          <p:cNvGrpSpPr/>
          <p:nvPr/>
        </p:nvGrpSpPr>
        <p:grpSpPr>
          <a:xfrm>
            <a:off x="1428728" y="2857496"/>
            <a:ext cx="285752" cy="285752"/>
            <a:chOff x="5214942" y="4929198"/>
            <a:chExt cx="285752" cy="285752"/>
          </a:xfrm>
        </p:grpSpPr>
        <p:cxnSp>
          <p:nvCxnSpPr>
            <p:cNvPr id="23" name="Přímá spojovací čára 22"/>
            <p:cNvCxnSpPr/>
            <p:nvPr/>
          </p:nvCxnSpPr>
          <p:spPr>
            <a:xfrm rot="5400000">
              <a:off x="5214942" y="4929198"/>
              <a:ext cx="142876" cy="142876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5286380" y="5000636"/>
              <a:ext cx="142876" cy="142876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5357818" y="5072074"/>
              <a:ext cx="142876" cy="142876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Skupina 37"/>
          <p:cNvGrpSpPr/>
          <p:nvPr/>
        </p:nvGrpSpPr>
        <p:grpSpPr>
          <a:xfrm>
            <a:off x="2285984" y="3643314"/>
            <a:ext cx="144464" cy="215108"/>
            <a:chOff x="5214148" y="4857760"/>
            <a:chExt cx="144464" cy="215108"/>
          </a:xfrm>
        </p:grpSpPr>
        <p:cxnSp>
          <p:nvCxnSpPr>
            <p:cNvPr id="33" name="Přímá spojovací čára 32"/>
            <p:cNvCxnSpPr/>
            <p:nvPr/>
          </p:nvCxnSpPr>
          <p:spPr>
            <a:xfrm rot="5400000">
              <a:off x="5106991" y="4964917"/>
              <a:ext cx="215108" cy="79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/>
            <p:nvPr/>
          </p:nvCxnSpPr>
          <p:spPr>
            <a:xfrm rot="5400000">
              <a:off x="5179223" y="4964917"/>
              <a:ext cx="215108" cy="79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36"/>
            <p:cNvCxnSpPr/>
            <p:nvPr/>
          </p:nvCxnSpPr>
          <p:spPr>
            <a:xfrm rot="5400000">
              <a:off x="5250661" y="4964917"/>
              <a:ext cx="215108" cy="79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Přímá spojovací šipka 38"/>
          <p:cNvCxnSpPr/>
          <p:nvPr/>
        </p:nvCxnSpPr>
        <p:spPr>
          <a:xfrm>
            <a:off x="2928926" y="3857628"/>
            <a:ext cx="150019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Vznik </a:t>
            </a:r>
            <a:r>
              <a:rPr lang="cs-CZ" b="1" dirty="0" err="1" smtClean="0"/>
              <a:t>acetylidů</a:t>
            </a:r>
            <a:r>
              <a:rPr lang="cs-CZ" b="1" dirty="0" smtClean="0"/>
              <a:t>.</a:t>
            </a:r>
            <a:endParaRPr lang="cs-CZ" dirty="0" smtClean="0"/>
          </a:p>
          <a:p>
            <a:endParaRPr lang="cs-CZ" b="1" dirty="0" smtClean="0"/>
          </a:p>
          <a:p>
            <a:r>
              <a:rPr lang="cs-CZ" dirty="0" smtClean="0"/>
              <a:t>Díky své kyselosti mohou být vodíkové atomy v acetylenu nahrazeny atomy některých kovů. Vznikající soli se nazývají </a:t>
            </a:r>
            <a:r>
              <a:rPr lang="cs-CZ" b="1" dirty="0" err="1" smtClean="0"/>
              <a:t>acetylidy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Například </a:t>
            </a:r>
            <a:r>
              <a:rPr lang="cs-CZ" dirty="0" err="1" smtClean="0"/>
              <a:t>acetylidy</a:t>
            </a:r>
            <a:r>
              <a:rPr lang="cs-CZ" dirty="0" smtClean="0"/>
              <a:t> alkalických kovů se připravují přímou reakcí acetylenu s alkalickými kovy.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CH    </a:t>
            </a:r>
            <a:r>
              <a:rPr lang="cs-CZ" dirty="0" err="1" smtClean="0"/>
              <a:t>CH</a:t>
            </a:r>
            <a:r>
              <a:rPr lang="cs-CZ" dirty="0" smtClean="0"/>
              <a:t> + 2 Na         </a:t>
            </a:r>
            <a:r>
              <a:rPr lang="cs-CZ" dirty="0" err="1" smtClean="0"/>
              <a:t>NaC</a:t>
            </a:r>
            <a:r>
              <a:rPr lang="cs-CZ" dirty="0" smtClean="0"/>
              <a:t>    </a:t>
            </a:r>
            <a:r>
              <a:rPr lang="cs-CZ" dirty="0" err="1" smtClean="0"/>
              <a:t>CNa</a:t>
            </a:r>
            <a:r>
              <a:rPr lang="cs-CZ" dirty="0" smtClean="0"/>
              <a:t>  + H</a:t>
            </a:r>
            <a:r>
              <a:rPr lang="cs-CZ" baseline="-25000" dirty="0" smtClean="0"/>
              <a:t>2</a:t>
            </a:r>
          </a:p>
          <a:p>
            <a:pPr>
              <a:buNone/>
            </a:pPr>
            <a:r>
              <a:rPr lang="cs-CZ" dirty="0" smtClean="0"/>
              <a:t>                                  </a:t>
            </a:r>
            <a:r>
              <a:rPr lang="cs-CZ" dirty="0" err="1" smtClean="0">
                <a:solidFill>
                  <a:srgbClr val="00B050"/>
                </a:solidFill>
              </a:rPr>
              <a:t>acetylid</a:t>
            </a:r>
            <a:r>
              <a:rPr lang="cs-CZ" dirty="0" smtClean="0">
                <a:solidFill>
                  <a:srgbClr val="00B050"/>
                </a:solidFill>
              </a:rPr>
              <a:t> sodný              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1428728" y="5000636"/>
            <a:ext cx="214314" cy="143666"/>
            <a:chOff x="6357950" y="3000372"/>
            <a:chExt cx="214314" cy="143666"/>
          </a:xfrm>
        </p:grpSpPr>
        <p:cxnSp>
          <p:nvCxnSpPr>
            <p:cNvPr id="5" name="Přímá spojovací čára 4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/>
        </p:nvGrpSpPr>
        <p:grpSpPr>
          <a:xfrm>
            <a:off x="5000628" y="5000636"/>
            <a:ext cx="214314" cy="143666"/>
            <a:chOff x="6357950" y="3000372"/>
            <a:chExt cx="214314" cy="143666"/>
          </a:xfrm>
        </p:grpSpPr>
        <p:cxnSp>
          <p:nvCxnSpPr>
            <p:cNvPr id="9" name="Přímá spojovací čára 8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Přímá spojovací šipka 11"/>
          <p:cNvCxnSpPr/>
          <p:nvPr/>
        </p:nvCxnSpPr>
        <p:spPr>
          <a:xfrm>
            <a:off x="3500430" y="5072074"/>
            <a:ext cx="57150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Zdroj informací: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McMURRY</a:t>
            </a:r>
            <a:r>
              <a:rPr lang="cs-CZ" dirty="0" smtClean="0"/>
              <a:t>, John.  </a:t>
            </a:r>
            <a:r>
              <a:rPr lang="cs-CZ" i="1" dirty="0" smtClean="0"/>
              <a:t>Organická chemie. </a:t>
            </a:r>
            <a:r>
              <a:rPr lang="cs-CZ" dirty="0" smtClean="0"/>
              <a:t>Vydání první. Vydalo Vysoké učení technické v Brně – </a:t>
            </a:r>
            <a:r>
              <a:rPr lang="cs-CZ" dirty="0" err="1" smtClean="0"/>
              <a:t>nakl</a:t>
            </a:r>
            <a:r>
              <a:rPr lang="cs-CZ" dirty="0" smtClean="0"/>
              <a:t>. VUTIUM, Brno, 2007. Počet stran 1260. ISBN 978-80-214-3291-8 (VUT v Brně).</a:t>
            </a:r>
          </a:p>
          <a:p>
            <a:r>
              <a:rPr lang="cs-CZ" dirty="0" smtClean="0"/>
              <a:t>VACÍK, Jiří. </a:t>
            </a:r>
            <a:r>
              <a:rPr lang="cs-CZ" i="1" dirty="0" smtClean="0"/>
              <a:t>Přehled středoškolské chemie</a:t>
            </a:r>
            <a:r>
              <a:rPr lang="cs-CZ" dirty="0" smtClean="0"/>
              <a:t>. Třetí doplněné vydání. Vydalo SPN-pedagogické nakladatelství, a.s., Praha, 1996. Počet stran 368. ISBN 80-85937-08-5.</a:t>
            </a:r>
          </a:p>
          <a:p>
            <a:r>
              <a:rPr lang="cs-CZ" dirty="0" smtClean="0"/>
              <a:t>HONZA, Jaroslav, MAREČEK, Aleš. </a:t>
            </a:r>
            <a:r>
              <a:rPr lang="cs-CZ" i="1" dirty="0" smtClean="0"/>
              <a:t>Chemie pro čtyřletá gymnázia</a:t>
            </a:r>
            <a:r>
              <a:rPr lang="cs-CZ" dirty="0" smtClean="0"/>
              <a:t>. 2.díl. Druhé přepracované vydání. Vydalo Nakladatelství Olomouc, 1998. Počet stran 232. ISBN 80-7182-056-3.</a:t>
            </a:r>
            <a:endParaRPr lang="cs-CZ" smtClean="0"/>
          </a:p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Téma  sady: 		</a:t>
            </a:r>
            <a:r>
              <a:rPr lang="cs-CZ" sz="2800" dirty="0" smtClean="0"/>
              <a:t>Studium uhlovodíků</a:t>
            </a:r>
            <a:endParaRPr lang="cs-CZ" dirty="0" smtClean="0"/>
          </a:p>
          <a:p>
            <a:r>
              <a:rPr lang="cs-CZ" dirty="0" smtClean="0"/>
              <a:t>Vzdělávací oblast: 	Člověk a příroda</a:t>
            </a:r>
          </a:p>
          <a:p>
            <a:r>
              <a:rPr lang="cs-CZ" dirty="0" smtClean="0"/>
              <a:t>Vzdělávací obor:		Chemie</a:t>
            </a:r>
          </a:p>
          <a:p>
            <a:r>
              <a:rPr lang="cs-CZ" dirty="0" smtClean="0"/>
              <a:t>Tematický okruh:		Organická chemie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Autor:	    		 Ing. Jan Voříšek</a:t>
            </a:r>
          </a:p>
          <a:p>
            <a:r>
              <a:rPr lang="cs-CZ" dirty="0" smtClean="0"/>
              <a:t>Rok vytvoření materiálu: 	2012</a:t>
            </a:r>
          </a:p>
          <a:p>
            <a:r>
              <a:rPr lang="cs-CZ" dirty="0" smtClean="0"/>
              <a:t>Název materiálu: 		Reakce </a:t>
            </a:r>
            <a:r>
              <a:rPr lang="cs-CZ" dirty="0" err="1" smtClean="0"/>
              <a:t>alkynů</a:t>
            </a:r>
            <a:r>
              <a:rPr lang="cs-CZ" dirty="0" smtClean="0"/>
              <a:t>.</a:t>
            </a:r>
            <a:r>
              <a:rPr lang="cs-CZ" b="1" dirty="0" smtClean="0"/>
              <a:t>	</a:t>
            </a:r>
            <a:endParaRPr lang="cs-CZ" dirty="0" smtClean="0"/>
          </a:p>
          <a:p>
            <a:r>
              <a:rPr lang="cs-CZ" dirty="0" smtClean="0"/>
              <a:t>Jazyk:			čeština</a:t>
            </a:r>
          </a:p>
          <a:p>
            <a:r>
              <a:rPr lang="cs-CZ" dirty="0" smtClean="0"/>
              <a:t>Očekávaný výstup:	Žák popíše charakteristické typy reakcí </a:t>
            </a:r>
            <a:r>
              <a:rPr lang="cs-CZ" dirty="0" err="1" smtClean="0"/>
              <a:t>alkynů</a:t>
            </a:r>
            <a:r>
              <a:rPr lang="cs-CZ" dirty="0" smtClean="0"/>
              <a:t> a uvede příklady.</a:t>
            </a:r>
          </a:p>
          <a:p>
            <a:r>
              <a:rPr lang="cs-CZ" dirty="0" smtClean="0"/>
              <a:t>Klíčová slova:                         organická chemie, </a:t>
            </a:r>
            <a:r>
              <a:rPr lang="cs-CZ" dirty="0" err="1" smtClean="0"/>
              <a:t>alkyny</a:t>
            </a:r>
            <a:r>
              <a:rPr lang="cs-CZ" dirty="0" smtClean="0"/>
              <a:t>, reakce, elektrofilní adice, nukleofilní adice.       </a:t>
            </a:r>
          </a:p>
          <a:p>
            <a:r>
              <a:rPr lang="cs-CZ" dirty="0" smtClean="0"/>
              <a:t>Druh učebního materiálu:	prezentace s aktivizací žáka</a:t>
            </a:r>
          </a:p>
          <a:p>
            <a:r>
              <a:rPr lang="cs-CZ" dirty="0" smtClean="0"/>
              <a:t>Cílová skupina:		žák</a:t>
            </a:r>
          </a:p>
          <a:p>
            <a:r>
              <a:rPr lang="cs-CZ" dirty="0" smtClean="0"/>
              <a:t>Stupeň a typ vzdělávání:	gymnaziální vzdělávání</a:t>
            </a:r>
          </a:p>
          <a:p>
            <a:r>
              <a:rPr lang="cs-CZ" dirty="0" smtClean="0"/>
              <a:t>Typická věková skupina:	16 -19 let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Pokyny pro práci s materiálem: Prezentace je využitelná jako výklad učiva na dané téma. V materiálu jsou  začleněny otázky, které aktivizují žáky a umožňují žákům zamyšlení nad jednotlivými body tématu.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Metodické pokyny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Reakce </a:t>
            </a:r>
            <a:r>
              <a:rPr lang="cs-CZ" dirty="0" err="1" smtClean="0">
                <a:solidFill>
                  <a:srgbClr val="00B050"/>
                </a:solidFill>
              </a:rPr>
              <a:t>alkynů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smtClean="0"/>
              <a:t>VY_32_INOVACE_14_2_7</a:t>
            </a:r>
            <a:endParaRPr lang="cs-CZ" b="1" dirty="0" smtClean="0"/>
          </a:p>
          <a:p>
            <a:r>
              <a:rPr lang="cs-CZ" b="1" dirty="0" smtClean="0"/>
              <a:t>Ing. Jan Voříšek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Nejběžnějším typem reakcí, do kterých alkyny vstupují, jsou </a:t>
            </a:r>
            <a:r>
              <a:rPr lang="cs-CZ" b="1" dirty="0" smtClean="0"/>
              <a:t>adice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Mezi nejvýznamnější </a:t>
            </a:r>
            <a:r>
              <a:rPr lang="cs-CZ" b="1" dirty="0" smtClean="0"/>
              <a:t>elektrofilní adice </a:t>
            </a:r>
            <a:r>
              <a:rPr lang="cs-CZ" dirty="0" err="1" smtClean="0"/>
              <a:t>alkynů</a:t>
            </a:r>
            <a:r>
              <a:rPr lang="cs-CZ" dirty="0" smtClean="0"/>
              <a:t> patří jejich reakce s halogenovodíky a halogeny. </a:t>
            </a:r>
          </a:p>
          <a:p>
            <a:r>
              <a:rPr lang="cs-CZ" dirty="0" smtClean="0"/>
              <a:t>Obě reakce probíhají ve dvou stupních. Produkty vznikající v prvním stupni je však většinou možné izolovat.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Zkuste sami, na základě vašich znalostí alkenů, provést adici </a:t>
            </a:r>
            <a:r>
              <a:rPr lang="cs-CZ" dirty="0" err="1" smtClean="0">
                <a:solidFill>
                  <a:srgbClr val="FF0000"/>
                </a:solidFill>
              </a:rPr>
              <a:t>HCl</a:t>
            </a:r>
            <a:r>
              <a:rPr lang="cs-CZ" dirty="0" smtClean="0">
                <a:solidFill>
                  <a:srgbClr val="FF0000"/>
                </a:solidFill>
              </a:rPr>
              <a:t> na </a:t>
            </a:r>
            <a:r>
              <a:rPr lang="cs-CZ" dirty="0" err="1" smtClean="0">
                <a:solidFill>
                  <a:srgbClr val="FF0000"/>
                </a:solidFill>
              </a:rPr>
              <a:t>prop</a:t>
            </a:r>
            <a:r>
              <a:rPr lang="cs-CZ" dirty="0" smtClean="0">
                <a:solidFill>
                  <a:srgbClr val="FF0000"/>
                </a:solidFill>
              </a:rPr>
              <a:t>-1-</a:t>
            </a:r>
            <a:r>
              <a:rPr lang="cs-CZ" dirty="0" err="1" smtClean="0">
                <a:solidFill>
                  <a:srgbClr val="FF0000"/>
                </a:solidFill>
              </a:rPr>
              <a:t>yn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Adice halogenovodíků na alkyny probíhají v souladu s Markovnikovovým pravidlem a to ve dvou stupních:</a:t>
            </a:r>
          </a:p>
          <a:p>
            <a:endParaRPr lang="cs-CZ" dirty="0" smtClean="0"/>
          </a:p>
          <a:p>
            <a:r>
              <a:rPr lang="cs-CZ" dirty="0" smtClean="0"/>
              <a:t>CH</a:t>
            </a:r>
            <a:r>
              <a:rPr lang="cs-CZ" baseline="-25000" dirty="0" smtClean="0"/>
              <a:t>3</a:t>
            </a:r>
            <a:r>
              <a:rPr lang="cs-CZ" dirty="0" smtClean="0"/>
              <a:t>-C     CH + </a:t>
            </a:r>
            <a:r>
              <a:rPr lang="cs-CZ" dirty="0" err="1" smtClean="0"/>
              <a:t>HCl</a:t>
            </a:r>
            <a:r>
              <a:rPr lang="cs-CZ" dirty="0" smtClean="0"/>
              <a:t>            CH</a:t>
            </a:r>
            <a:r>
              <a:rPr lang="cs-CZ" baseline="-25000" dirty="0" smtClean="0"/>
              <a:t>3</a:t>
            </a:r>
            <a:r>
              <a:rPr lang="cs-CZ" dirty="0" smtClean="0"/>
              <a:t>-C=CH</a:t>
            </a:r>
            <a:r>
              <a:rPr lang="cs-CZ" baseline="-25000" dirty="0" smtClean="0"/>
              <a:t>2</a:t>
            </a:r>
          </a:p>
          <a:p>
            <a:pPr>
              <a:buNone/>
            </a:pPr>
            <a:r>
              <a:rPr lang="cs-CZ" dirty="0" smtClean="0"/>
              <a:t>                                                   Cl</a:t>
            </a:r>
          </a:p>
          <a:p>
            <a:pPr>
              <a:buNone/>
            </a:pPr>
            <a:r>
              <a:rPr lang="cs-CZ" dirty="0" smtClean="0"/>
              <a:t>                                      </a:t>
            </a:r>
            <a:r>
              <a:rPr lang="cs-CZ" dirty="0" smtClean="0">
                <a:solidFill>
                  <a:srgbClr val="00B050"/>
                </a:solidFill>
              </a:rPr>
              <a:t>2-</a:t>
            </a:r>
            <a:r>
              <a:rPr lang="cs-CZ" dirty="0" err="1" smtClean="0">
                <a:solidFill>
                  <a:srgbClr val="00B050"/>
                </a:solidFill>
              </a:rPr>
              <a:t>chlorprop</a:t>
            </a:r>
            <a:r>
              <a:rPr lang="cs-CZ" dirty="0" smtClean="0">
                <a:solidFill>
                  <a:srgbClr val="00B050"/>
                </a:solidFill>
              </a:rPr>
              <a:t>-1-</a:t>
            </a:r>
            <a:r>
              <a:rPr lang="cs-CZ" dirty="0" err="1" smtClean="0">
                <a:solidFill>
                  <a:srgbClr val="00B050"/>
                </a:solidFill>
              </a:rPr>
              <a:t>en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    Cl</a:t>
            </a:r>
          </a:p>
          <a:p>
            <a:r>
              <a:rPr lang="cs-CZ" dirty="0" smtClean="0"/>
              <a:t>CH</a:t>
            </a:r>
            <a:r>
              <a:rPr lang="cs-CZ" baseline="-25000" dirty="0" smtClean="0"/>
              <a:t>3</a:t>
            </a:r>
            <a:r>
              <a:rPr lang="cs-CZ" dirty="0" smtClean="0"/>
              <a:t>-C=CH</a:t>
            </a:r>
            <a:r>
              <a:rPr lang="cs-CZ" baseline="-25000" dirty="0" smtClean="0"/>
              <a:t>2</a:t>
            </a:r>
            <a:r>
              <a:rPr lang="cs-CZ" dirty="0" smtClean="0"/>
              <a:t> + </a:t>
            </a:r>
            <a:r>
              <a:rPr lang="cs-CZ" dirty="0" err="1" smtClean="0"/>
              <a:t>HCl</a:t>
            </a:r>
            <a:r>
              <a:rPr lang="cs-CZ" dirty="0" smtClean="0"/>
              <a:t>           CH</a:t>
            </a:r>
            <a:r>
              <a:rPr lang="cs-CZ" baseline="-25000" dirty="0" smtClean="0"/>
              <a:t>3</a:t>
            </a:r>
            <a:r>
              <a:rPr lang="cs-CZ" dirty="0" smtClean="0"/>
              <a:t>-C-CH</a:t>
            </a:r>
            <a:r>
              <a:rPr lang="cs-CZ" baseline="-25000" dirty="0" smtClean="0"/>
              <a:t>3</a:t>
            </a:r>
          </a:p>
          <a:p>
            <a:pPr>
              <a:buNone/>
            </a:pPr>
            <a:r>
              <a:rPr lang="cs-CZ" dirty="0" smtClean="0"/>
              <a:t>          Cl                                    </a:t>
            </a:r>
            <a:r>
              <a:rPr lang="cs-CZ" dirty="0" err="1" smtClean="0"/>
              <a:t>Cl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</a:t>
            </a:r>
            <a:r>
              <a:rPr lang="cs-CZ" dirty="0" smtClean="0">
                <a:solidFill>
                  <a:srgbClr val="00B050"/>
                </a:solidFill>
              </a:rPr>
              <a:t>2,2-</a:t>
            </a:r>
            <a:r>
              <a:rPr lang="cs-CZ" dirty="0" err="1" smtClean="0">
                <a:solidFill>
                  <a:srgbClr val="00B050"/>
                </a:solidFill>
              </a:rPr>
              <a:t>dichlorpropan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2071670" y="2857496"/>
            <a:ext cx="214314" cy="143666"/>
            <a:chOff x="6357950" y="3000372"/>
            <a:chExt cx="214314" cy="143666"/>
          </a:xfrm>
        </p:grpSpPr>
        <p:cxnSp>
          <p:nvCxnSpPr>
            <p:cNvPr id="5" name="Přímá spojovací čára 4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Přímá spojovací šipka 7"/>
          <p:cNvCxnSpPr/>
          <p:nvPr/>
        </p:nvCxnSpPr>
        <p:spPr>
          <a:xfrm>
            <a:off x="4071934" y="2928934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5787240" y="314245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3929058" y="4714884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5644364" y="492840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>
            <a:off x="5644364" y="457121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1786712" y="492840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 smtClean="0"/>
              <a:t>Jak již bylo řečeno, řadu reakcí na </a:t>
            </a:r>
            <a:r>
              <a:rPr lang="cs-CZ" sz="2400" dirty="0" err="1" smtClean="0"/>
              <a:t>alkynech</a:t>
            </a:r>
            <a:r>
              <a:rPr lang="cs-CZ" sz="2400" dirty="0" smtClean="0"/>
              <a:t> je třeba katalyzovat. Jako katalyzátory se často uplatňují soli těžkých kovů.</a:t>
            </a:r>
          </a:p>
          <a:p>
            <a:r>
              <a:rPr lang="cs-CZ" sz="2400" dirty="0" smtClean="0"/>
              <a:t>Adici chlorovodíku na ethyn katalyzují např. rtuťnaté soli. Hg</a:t>
            </a:r>
            <a:r>
              <a:rPr lang="cs-CZ" sz="2400" baseline="50000" dirty="0" smtClean="0"/>
              <a:t>2+ </a:t>
            </a:r>
            <a:r>
              <a:rPr lang="cs-CZ" sz="2400" dirty="0" smtClean="0"/>
              <a:t>vytváří s </a:t>
            </a:r>
            <a:r>
              <a:rPr lang="cs-CZ" sz="2400" dirty="0" err="1" smtClean="0"/>
              <a:t>ethynem</a:t>
            </a:r>
            <a:r>
              <a:rPr lang="cs-CZ" sz="2400" dirty="0" smtClean="0"/>
              <a:t> komplex, ve kterém dochází k narušení trojné vazby a následně může dojít k adici </a:t>
            </a:r>
            <a:r>
              <a:rPr lang="cs-CZ" sz="2400" dirty="0" err="1" smtClean="0"/>
              <a:t>HCl</a:t>
            </a:r>
            <a:r>
              <a:rPr lang="cs-CZ" sz="2400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CH    </a:t>
            </a:r>
            <a:r>
              <a:rPr lang="cs-CZ" dirty="0" err="1" smtClean="0"/>
              <a:t>CH</a:t>
            </a:r>
            <a:r>
              <a:rPr lang="cs-CZ" dirty="0" smtClean="0"/>
              <a:t> + Hg</a:t>
            </a:r>
            <a:r>
              <a:rPr lang="cs-CZ" baseline="50000" dirty="0" smtClean="0"/>
              <a:t>2+ </a:t>
            </a:r>
            <a:r>
              <a:rPr lang="cs-CZ" dirty="0" smtClean="0"/>
              <a:t>          CH    </a:t>
            </a:r>
            <a:r>
              <a:rPr lang="cs-CZ" dirty="0" err="1" smtClean="0"/>
              <a:t>CH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Hg</a:t>
            </a:r>
            <a:r>
              <a:rPr lang="cs-CZ" baseline="50000" dirty="0" smtClean="0"/>
              <a:t>2+</a:t>
            </a:r>
          </a:p>
          <a:p>
            <a:pPr>
              <a:buNone/>
            </a:pPr>
            <a:endParaRPr lang="cs-CZ" baseline="50000" dirty="0" smtClean="0"/>
          </a:p>
          <a:p>
            <a:pPr>
              <a:buNone/>
            </a:pPr>
            <a:r>
              <a:rPr lang="cs-CZ" dirty="0" smtClean="0"/>
              <a:t>   CH    </a:t>
            </a:r>
            <a:r>
              <a:rPr lang="cs-CZ" dirty="0" err="1" smtClean="0"/>
              <a:t>CH</a:t>
            </a:r>
            <a:r>
              <a:rPr lang="cs-CZ" dirty="0" smtClean="0"/>
              <a:t>              CH2=</a:t>
            </a:r>
            <a:r>
              <a:rPr lang="cs-CZ" dirty="0" err="1" smtClean="0"/>
              <a:t>CHCl</a:t>
            </a:r>
            <a:r>
              <a:rPr lang="cs-CZ" dirty="0" smtClean="0"/>
              <a:t> + Hg</a:t>
            </a:r>
            <a:r>
              <a:rPr lang="cs-CZ" baseline="50000" dirty="0" smtClean="0"/>
              <a:t>2+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Hg</a:t>
            </a:r>
            <a:r>
              <a:rPr lang="cs-CZ" baseline="50000" dirty="0" smtClean="0"/>
              <a:t>2+</a:t>
            </a:r>
          </a:p>
          <a:p>
            <a:endParaRPr lang="cs-CZ" dirty="0" smtClean="0"/>
          </a:p>
          <a:p>
            <a:r>
              <a:rPr lang="cs-CZ" sz="2400" dirty="0" smtClean="0"/>
              <a:t>Produktem reakce je vinylchlorid, který je výchozí látkou pro výrobu polyvinylchloridu – PVC.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1428728" y="4357694"/>
            <a:ext cx="214314" cy="143666"/>
            <a:chOff x="6357950" y="3000372"/>
            <a:chExt cx="214314" cy="143666"/>
          </a:xfrm>
        </p:grpSpPr>
        <p:cxnSp>
          <p:nvCxnSpPr>
            <p:cNvPr id="5" name="Přímá spojovací čára 4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/>
        </p:nvGrpSpPr>
        <p:grpSpPr>
          <a:xfrm>
            <a:off x="4643438" y="3500438"/>
            <a:ext cx="214314" cy="143666"/>
            <a:chOff x="6357950" y="3000372"/>
            <a:chExt cx="214314" cy="143666"/>
          </a:xfrm>
        </p:grpSpPr>
        <p:cxnSp>
          <p:nvCxnSpPr>
            <p:cNvPr id="9" name="Přímá spojovací čára 8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Přímá spojovací šipka 11"/>
          <p:cNvCxnSpPr/>
          <p:nvPr/>
        </p:nvCxnSpPr>
        <p:spPr>
          <a:xfrm rot="5400000">
            <a:off x="4608513" y="3535363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3286116" y="3500438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5400000">
            <a:off x="1393803" y="4464057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2500298" y="4429132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Skupina 17"/>
          <p:cNvGrpSpPr/>
          <p:nvPr/>
        </p:nvGrpSpPr>
        <p:grpSpPr>
          <a:xfrm>
            <a:off x="1428728" y="3429000"/>
            <a:ext cx="214314" cy="143666"/>
            <a:chOff x="6357950" y="3000372"/>
            <a:chExt cx="214314" cy="143666"/>
          </a:xfrm>
        </p:grpSpPr>
        <p:cxnSp>
          <p:nvCxnSpPr>
            <p:cNvPr id="19" name="Přímá spojovací čára 18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Na trojnou vazbu se podobným způsobem adují také halogeny. V prvém stupni vznikají dihalogenalkeny a ve druhém vznikají tetrahalogenalkany.</a:t>
            </a:r>
          </a:p>
          <a:p>
            <a:r>
              <a:rPr lang="cs-CZ" sz="2400" dirty="0" smtClean="0"/>
              <a:t>Př.: Ethyn + chlor</a:t>
            </a:r>
          </a:p>
          <a:p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                            Cl        H</a:t>
            </a:r>
          </a:p>
          <a:p>
            <a:r>
              <a:rPr lang="cs-CZ" sz="2400" dirty="0" smtClean="0"/>
              <a:t>CH    CH + Cl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          C=C            Cl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HC-CHCl</a:t>
            </a:r>
            <a:r>
              <a:rPr lang="cs-CZ" sz="2400" baseline="-25000" dirty="0" smtClean="0"/>
              <a:t>2</a:t>
            </a:r>
          </a:p>
          <a:p>
            <a:pPr>
              <a:buNone/>
            </a:pPr>
            <a:r>
              <a:rPr lang="cs-CZ" sz="2400" dirty="0" smtClean="0"/>
              <a:t>                                 H       Cl</a:t>
            </a:r>
          </a:p>
          <a:p>
            <a:pPr>
              <a:buNone/>
            </a:pPr>
            <a:r>
              <a:rPr lang="cs-CZ" sz="2400" dirty="0" smtClean="0"/>
              <a:t>                </a:t>
            </a:r>
            <a:r>
              <a:rPr lang="cs-CZ" sz="2000" i="1" dirty="0" smtClean="0">
                <a:solidFill>
                  <a:srgbClr val="00B050"/>
                </a:solidFill>
              </a:rPr>
              <a:t>trans</a:t>
            </a:r>
            <a:r>
              <a:rPr lang="cs-CZ" sz="2000" dirty="0" smtClean="0">
                <a:solidFill>
                  <a:srgbClr val="00B050"/>
                </a:solidFill>
              </a:rPr>
              <a:t>-1,2-</a:t>
            </a:r>
            <a:r>
              <a:rPr lang="cs-CZ" sz="2000" dirty="0" err="1" smtClean="0">
                <a:solidFill>
                  <a:srgbClr val="00B050"/>
                </a:solidFill>
              </a:rPr>
              <a:t>dichlorethen</a:t>
            </a:r>
            <a:r>
              <a:rPr lang="cs-CZ" sz="2000" dirty="0" smtClean="0">
                <a:solidFill>
                  <a:srgbClr val="00B050"/>
                </a:solidFill>
              </a:rPr>
              <a:t>     1,1,2,2-</a:t>
            </a:r>
            <a:r>
              <a:rPr lang="cs-CZ" sz="2000" dirty="0" err="1" smtClean="0">
                <a:solidFill>
                  <a:srgbClr val="00B050"/>
                </a:solidFill>
              </a:rPr>
              <a:t>tetrachlorethan</a:t>
            </a:r>
            <a:endParaRPr lang="cs-CZ" sz="2000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5072066" y="4429132"/>
            <a:ext cx="57150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4"/>
          <p:cNvCxnSpPr/>
          <p:nvPr/>
        </p:nvCxnSpPr>
        <p:spPr>
          <a:xfrm>
            <a:off x="3143240" y="4429132"/>
            <a:ext cx="57150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4000496" y="4572008"/>
            <a:ext cx="142876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4714876" y="4143380"/>
            <a:ext cx="142876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16200000" flipV="1">
            <a:off x="4714876" y="4572008"/>
            <a:ext cx="133352" cy="1333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V="1">
            <a:off x="4000496" y="4214818"/>
            <a:ext cx="133352" cy="1333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Skupina 13"/>
          <p:cNvGrpSpPr/>
          <p:nvPr/>
        </p:nvGrpSpPr>
        <p:grpSpPr>
          <a:xfrm>
            <a:off x="1428728" y="4357694"/>
            <a:ext cx="214314" cy="143666"/>
            <a:chOff x="6357950" y="3000372"/>
            <a:chExt cx="214314" cy="143666"/>
          </a:xfrm>
        </p:grpSpPr>
        <p:cxnSp>
          <p:nvCxnSpPr>
            <p:cNvPr id="15" name="Přímá spojovací čára 14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Dalším typem reakcí </a:t>
            </a:r>
            <a:r>
              <a:rPr lang="cs-CZ" dirty="0" err="1" smtClean="0"/>
              <a:t>alkynů</a:t>
            </a:r>
            <a:r>
              <a:rPr lang="cs-CZ" dirty="0" smtClean="0"/>
              <a:t> je </a:t>
            </a:r>
            <a:r>
              <a:rPr lang="cs-CZ" b="1" dirty="0" smtClean="0"/>
              <a:t>nukleofilní adice </a:t>
            </a:r>
            <a:r>
              <a:rPr lang="cs-CZ" dirty="0" smtClean="0"/>
              <a:t>a jako příklad slouží reakce vody s acetylenem.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Tato reakce probíhá v přítomnosti kyseliny sírové a je katalyzována síranem rtuťnatým.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první fázi vzniká vinylalkohol, který je však nestabilní a dochází k přesmyku protonu z –OH skupiny na sousední atom uhlíku za zniku dvojné vazby C=O. Produktem je látka </a:t>
            </a:r>
            <a:r>
              <a:rPr lang="cs-CZ" dirty="0" err="1" smtClean="0"/>
              <a:t>ethanal</a:t>
            </a:r>
            <a:r>
              <a:rPr lang="cs-CZ" dirty="0" smtClean="0"/>
              <a:t> (patří do skupiny aldehydů, kterou budeme probírat později).</a:t>
            </a:r>
          </a:p>
          <a:p>
            <a:endParaRPr lang="cs-CZ" dirty="0" smtClean="0"/>
          </a:p>
          <a:p>
            <a:r>
              <a:rPr lang="cs-CZ" sz="2400" dirty="0" smtClean="0"/>
              <a:t>CH    </a:t>
            </a:r>
            <a:r>
              <a:rPr lang="cs-CZ" sz="2400" dirty="0" err="1" smtClean="0"/>
              <a:t>CH</a:t>
            </a:r>
            <a:r>
              <a:rPr lang="cs-CZ" sz="2400" dirty="0" smtClean="0"/>
              <a:t> + 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O</a:t>
            </a:r>
            <a:r>
              <a:rPr lang="cs-CZ" dirty="0" smtClean="0"/>
              <a:t>  </a:t>
            </a:r>
            <a:r>
              <a:rPr lang="cs-CZ" baseline="30000" dirty="0" smtClean="0"/>
              <a:t>H</a:t>
            </a:r>
            <a:r>
              <a:rPr lang="cs-CZ" sz="1900" baseline="30000" dirty="0" smtClean="0"/>
              <a:t>2</a:t>
            </a:r>
            <a:r>
              <a:rPr lang="cs-CZ" baseline="30000" dirty="0" smtClean="0"/>
              <a:t>SO</a:t>
            </a:r>
            <a:r>
              <a:rPr lang="cs-CZ" sz="1900" baseline="30000" dirty="0" smtClean="0"/>
              <a:t>4</a:t>
            </a:r>
            <a:r>
              <a:rPr lang="cs-CZ" baseline="30000" dirty="0" smtClean="0"/>
              <a:t>  HgSO</a:t>
            </a:r>
            <a:r>
              <a:rPr lang="cs-CZ" sz="1900" baseline="30000" dirty="0" smtClean="0"/>
              <a:t>4 </a:t>
            </a:r>
            <a:r>
              <a:rPr lang="cs-CZ" sz="1900" dirty="0" smtClean="0"/>
              <a:t>   </a:t>
            </a:r>
            <a:r>
              <a:rPr lang="cs-CZ" sz="2400" dirty="0" smtClean="0"/>
              <a:t>CH2=C-OH           CH3-C=O</a:t>
            </a:r>
          </a:p>
          <a:p>
            <a:pPr>
              <a:buNone/>
            </a:pPr>
            <a:r>
              <a:rPr lang="cs-CZ" sz="2400" baseline="30000" dirty="0" smtClean="0"/>
              <a:t>                                                                                      </a:t>
            </a:r>
            <a:r>
              <a:rPr lang="cs-CZ" sz="2400" dirty="0" smtClean="0"/>
              <a:t>H                          </a:t>
            </a:r>
            <a:r>
              <a:rPr lang="cs-CZ" sz="2400" dirty="0" err="1" smtClean="0"/>
              <a:t>H</a:t>
            </a:r>
            <a:endParaRPr lang="cs-CZ" sz="2400" baseline="30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1357290" y="5214950"/>
            <a:ext cx="214314" cy="143666"/>
            <a:chOff x="6357950" y="3000372"/>
            <a:chExt cx="214314" cy="143666"/>
          </a:xfrm>
        </p:grpSpPr>
        <p:cxnSp>
          <p:nvCxnSpPr>
            <p:cNvPr id="5" name="Přímá spojovací čára 4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Přímá spojovací šipka 7"/>
          <p:cNvCxnSpPr/>
          <p:nvPr/>
        </p:nvCxnSpPr>
        <p:spPr>
          <a:xfrm>
            <a:off x="2928926" y="5429264"/>
            <a:ext cx="157163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6072198" y="5286388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 flipH="1" flipV="1">
            <a:off x="5287174" y="5428470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 flipH="1" flipV="1">
            <a:off x="7573190" y="5428470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Jednou z nejvýznamnějších reakcí </a:t>
            </a:r>
            <a:r>
              <a:rPr lang="cs-CZ" dirty="0" err="1" smtClean="0"/>
              <a:t>alkynů</a:t>
            </a:r>
            <a:r>
              <a:rPr lang="cs-CZ" dirty="0" smtClean="0"/>
              <a:t> je </a:t>
            </a:r>
            <a:r>
              <a:rPr lang="cs-CZ" b="1" dirty="0" smtClean="0"/>
              <a:t>katalytická hydrogenace</a:t>
            </a:r>
            <a:r>
              <a:rPr lang="cs-CZ" dirty="0" smtClean="0"/>
              <a:t>. Patří do skupiny radikálových adic a probíhá ve dvou stupních. Reakci lze usměrnit tak, že vzniká produkt pouze prvního stupně.</a:t>
            </a:r>
          </a:p>
          <a:p>
            <a:endParaRPr lang="cs-CZ" dirty="0" smtClean="0"/>
          </a:p>
          <a:p>
            <a:r>
              <a:rPr lang="cs-CZ" dirty="0" smtClean="0"/>
              <a:t>Při hydrogenaci acetylenu vzniká nejprve </a:t>
            </a:r>
            <a:r>
              <a:rPr lang="cs-CZ" dirty="0" err="1" smtClean="0"/>
              <a:t>ethen</a:t>
            </a:r>
            <a:r>
              <a:rPr lang="cs-CZ" dirty="0" smtClean="0"/>
              <a:t> a ve druhém stupni </a:t>
            </a:r>
            <a:r>
              <a:rPr lang="cs-CZ" dirty="0" err="1" smtClean="0"/>
              <a:t>ethan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sz="2800" dirty="0" smtClean="0"/>
              <a:t>CH    </a:t>
            </a:r>
            <a:r>
              <a:rPr lang="cs-CZ" sz="2800" dirty="0" err="1" smtClean="0"/>
              <a:t>CH</a:t>
            </a:r>
            <a:r>
              <a:rPr lang="cs-CZ" sz="2800" dirty="0" smtClean="0"/>
              <a:t>  </a:t>
            </a:r>
            <a:r>
              <a:rPr lang="cs-CZ" sz="2800" baseline="30000" dirty="0" smtClean="0"/>
              <a:t>H</a:t>
            </a:r>
            <a:r>
              <a:rPr lang="cs-CZ" sz="2000" baseline="30000" dirty="0" smtClean="0"/>
              <a:t>2 </a:t>
            </a:r>
            <a:r>
              <a:rPr lang="cs-CZ" sz="2400" baseline="30000" dirty="0" err="1" smtClean="0"/>
              <a:t>Pd</a:t>
            </a:r>
            <a:r>
              <a:rPr lang="cs-CZ" sz="2800" dirty="0" smtClean="0"/>
              <a:t>   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=CH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 </a:t>
            </a:r>
            <a:r>
              <a:rPr lang="cs-CZ" sz="2800" baseline="30000" dirty="0" smtClean="0"/>
              <a:t>H</a:t>
            </a:r>
            <a:r>
              <a:rPr lang="cs-CZ" sz="2000" baseline="30000" dirty="0" smtClean="0"/>
              <a:t>2 </a:t>
            </a:r>
            <a:r>
              <a:rPr lang="cs-CZ" sz="2400" baseline="30000" dirty="0" err="1" smtClean="0"/>
              <a:t>Pd</a:t>
            </a:r>
            <a:r>
              <a:rPr lang="cs-CZ" sz="2800" dirty="0" smtClean="0"/>
              <a:t>    CH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-CH</a:t>
            </a:r>
            <a:r>
              <a:rPr lang="cs-CZ" sz="2800" baseline="-25000" dirty="0" smtClean="0"/>
              <a:t>3</a:t>
            </a:r>
            <a:endParaRPr lang="cs-CZ" baseline="-25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1500166" y="5572140"/>
            <a:ext cx="214314" cy="143666"/>
            <a:chOff x="6357950" y="3000372"/>
            <a:chExt cx="214314" cy="143666"/>
          </a:xfrm>
        </p:grpSpPr>
        <p:cxnSp>
          <p:nvCxnSpPr>
            <p:cNvPr id="5" name="Přímá spojovací čára 4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Přímá spojovací šipka 7"/>
          <p:cNvCxnSpPr/>
          <p:nvPr/>
        </p:nvCxnSpPr>
        <p:spPr>
          <a:xfrm>
            <a:off x="2500298" y="5715016"/>
            <a:ext cx="78581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5286380" y="571501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221</TotalTime>
  <Words>515</Words>
  <Application>Microsoft Office PowerPoint</Application>
  <PresentationFormat>Předvádění na obrazovce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Shluk</vt:lpstr>
      <vt:lpstr>Prezentace aplikace Microsoft Office PowerPoint</vt:lpstr>
      <vt:lpstr>Snímek 1</vt:lpstr>
      <vt:lpstr>Reakce alkynů.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Metodické pokyny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Voříšek Jan</dc:creator>
  <cp:lastModifiedBy>vorisekj</cp:lastModifiedBy>
  <cp:revision>48</cp:revision>
  <dcterms:created xsi:type="dcterms:W3CDTF">2012-02-20T13:27:25Z</dcterms:created>
  <dcterms:modified xsi:type="dcterms:W3CDTF">2013-06-14T10:41:54Z</dcterms:modified>
</cp:coreProperties>
</file>