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57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6/14/2013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2054313" imgH="154229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uhlovodíkové zbytky:</a:t>
            </a:r>
          </a:p>
          <a:p>
            <a:endParaRPr lang="cs-CZ" dirty="0" smtClean="0"/>
          </a:p>
          <a:p>
            <a:r>
              <a:rPr lang="cs-CZ" dirty="0" smtClean="0"/>
              <a:t>      CH</a:t>
            </a:r>
            <a:r>
              <a:rPr lang="cs-CZ" baseline="-25000" dirty="0" smtClean="0"/>
              <a:t>2</a:t>
            </a:r>
            <a:r>
              <a:rPr lang="cs-CZ" dirty="0" smtClean="0"/>
              <a:t>-            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2</a:t>
            </a:r>
            <a:r>
              <a:rPr lang="cs-CZ" dirty="0" smtClean="0"/>
              <a:t>-    CH=CH-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    benzyl         </a:t>
            </a:r>
            <a:r>
              <a:rPr lang="cs-CZ" dirty="0" err="1" smtClean="0">
                <a:solidFill>
                  <a:srgbClr val="00B050"/>
                </a:solidFill>
              </a:rPr>
              <a:t>fenethyl</a:t>
            </a:r>
            <a:r>
              <a:rPr lang="cs-CZ" dirty="0" smtClean="0">
                <a:solidFill>
                  <a:srgbClr val="00B050"/>
                </a:solidFill>
              </a:rPr>
              <a:t>         </a:t>
            </a:r>
            <a:r>
              <a:rPr lang="cs-CZ" dirty="0" err="1" smtClean="0">
                <a:solidFill>
                  <a:srgbClr val="00B050"/>
                </a:solidFill>
              </a:rPr>
              <a:t>styryl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285852" y="2786058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3500430" y="2786058"/>
            <a:ext cx="1060704" cy="1128714"/>
            <a:chOff x="1214414" y="2714620"/>
            <a:chExt cx="1060704" cy="1128714"/>
          </a:xfrm>
        </p:grpSpPr>
        <p:grpSp>
          <p:nvGrpSpPr>
            <p:cNvPr id="1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2" name="Šestiúhelník 1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spojka 1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5572132" y="2786058"/>
            <a:ext cx="1060704" cy="1128714"/>
            <a:chOff x="1214414" y="2714620"/>
            <a:chExt cx="1060704" cy="1128714"/>
          </a:xfrm>
        </p:grpSpPr>
        <p:grpSp>
          <p:nvGrpSpPr>
            <p:cNvPr id="1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7" name="Šestiúhelník 1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spojka 1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6" name="Přímá spojovací čára 1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případě disubstituovaných derivátů benzenu je možné používat jednu z předpon:</a:t>
            </a:r>
          </a:p>
          <a:p>
            <a:endParaRPr lang="cs-CZ" dirty="0" smtClean="0"/>
          </a:p>
          <a:p>
            <a:r>
              <a:rPr lang="cs-CZ" i="1" dirty="0" smtClean="0">
                <a:solidFill>
                  <a:srgbClr val="00B050"/>
                </a:solidFill>
              </a:rPr>
              <a:t>ortho- (o)</a:t>
            </a:r>
            <a:r>
              <a:rPr lang="cs-CZ" dirty="0" smtClean="0"/>
              <a:t>  dva substituenty jsou ve vzájemné poloze </a:t>
            </a:r>
            <a:r>
              <a:rPr lang="cs-CZ" b="1" dirty="0" smtClean="0"/>
              <a:t>1</a:t>
            </a:r>
            <a:r>
              <a:rPr lang="cs-CZ" dirty="0" smtClean="0"/>
              <a:t> a </a:t>
            </a:r>
            <a:r>
              <a:rPr lang="cs-CZ" b="1" dirty="0" smtClean="0"/>
              <a:t>2</a:t>
            </a:r>
            <a:r>
              <a:rPr lang="cs-CZ" dirty="0" smtClean="0"/>
              <a:t>,</a:t>
            </a:r>
          </a:p>
          <a:p>
            <a:r>
              <a:rPr lang="cs-CZ" i="1" dirty="0" smtClean="0">
                <a:solidFill>
                  <a:srgbClr val="0070C0"/>
                </a:solidFill>
              </a:rPr>
              <a:t>meta-  (m)</a:t>
            </a:r>
            <a:r>
              <a:rPr lang="cs-CZ" dirty="0" smtClean="0"/>
              <a:t> dva substituenty jsou ve vzájemné poloze </a:t>
            </a:r>
            <a:r>
              <a:rPr lang="cs-CZ" b="1" dirty="0" smtClean="0"/>
              <a:t>1</a:t>
            </a:r>
            <a:r>
              <a:rPr lang="cs-CZ" dirty="0" smtClean="0"/>
              <a:t> a </a:t>
            </a:r>
            <a:r>
              <a:rPr lang="cs-CZ" b="1" dirty="0" smtClean="0"/>
              <a:t>3</a:t>
            </a:r>
            <a:r>
              <a:rPr lang="cs-CZ" dirty="0" smtClean="0"/>
              <a:t>,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para-  (p)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dva substituenty jsou ve vzájemné poloze </a:t>
            </a:r>
            <a:r>
              <a:rPr lang="cs-CZ" b="1" dirty="0" smtClean="0"/>
              <a:t>1</a:t>
            </a:r>
            <a:r>
              <a:rPr lang="cs-CZ" dirty="0" smtClean="0"/>
              <a:t> a </a:t>
            </a:r>
            <a:r>
              <a:rPr lang="cs-CZ" b="1" dirty="0" smtClean="0"/>
              <a:t>4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dirty="0" smtClean="0"/>
              <a:t>Při psaní názvů se předpony zkracují a uvádějí se pouze jejich počáteční písmena:  o-, m-, p-. Často se předpony v tiskacím písmu píší kurzívou.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500" dirty="0" smtClean="0"/>
              <a:t>Obecně lze polohy popsat následovně:</a:t>
            </a:r>
          </a:p>
          <a:p>
            <a:pPr>
              <a:buNone/>
            </a:pPr>
            <a:r>
              <a:rPr lang="cs-CZ" sz="4200" dirty="0" smtClean="0"/>
              <a:t>                                   X</a:t>
            </a:r>
          </a:p>
          <a:p>
            <a:pPr>
              <a:buNone/>
            </a:pPr>
            <a:r>
              <a:rPr lang="cs-CZ" sz="4200" dirty="0" smtClean="0"/>
              <a:t>                             </a:t>
            </a:r>
          </a:p>
          <a:p>
            <a:pPr>
              <a:buNone/>
            </a:pPr>
            <a:r>
              <a:rPr lang="cs-CZ" sz="4200" dirty="0" smtClean="0"/>
              <a:t>           </a:t>
            </a:r>
            <a:r>
              <a:rPr lang="cs-CZ" sz="4200" dirty="0" smtClean="0">
                <a:solidFill>
                  <a:srgbClr val="00B050"/>
                </a:solidFill>
              </a:rPr>
              <a:t>ortho</a:t>
            </a:r>
            <a:r>
              <a:rPr lang="cs-CZ" sz="4200" dirty="0" smtClean="0"/>
              <a:t>                                    </a:t>
            </a:r>
            <a:r>
              <a:rPr lang="cs-CZ" sz="4200" dirty="0" err="1" smtClean="0">
                <a:solidFill>
                  <a:srgbClr val="00B050"/>
                </a:solidFill>
              </a:rPr>
              <a:t>ortho</a:t>
            </a:r>
            <a:endParaRPr lang="cs-CZ" sz="4200" dirty="0" smtClean="0">
              <a:solidFill>
                <a:srgbClr val="00B050"/>
              </a:solidFill>
            </a:endParaRPr>
          </a:p>
          <a:p>
            <a:endParaRPr lang="cs-CZ" sz="4200" dirty="0" smtClean="0"/>
          </a:p>
          <a:p>
            <a:pPr>
              <a:buNone/>
            </a:pPr>
            <a:r>
              <a:rPr lang="cs-CZ" sz="4200" dirty="0" smtClean="0"/>
              <a:t>  </a:t>
            </a:r>
          </a:p>
          <a:p>
            <a:endParaRPr lang="cs-CZ" sz="4200" dirty="0" smtClean="0"/>
          </a:p>
          <a:p>
            <a:pPr>
              <a:buNone/>
            </a:pPr>
            <a:r>
              <a:rPr lang="cs-CZ" sz="4200" dirty="0" smtClean="0"/>
              <a:t>           </a:t>
            </a:r>
            <a:r>
              <a:rPr lang="cs-CZ" sz="4200" dirty="0" smtClean="0">
                <a:solidFill>
                  <a:srgbClr val="0070C0"/>
                </a:solidFill>
              </a:rPr>
              <a:t>meta</a:t>
            </a:r>
            <a:r>
              <a:rPr lang="cs-CZ" sz="4200" dirty="0" smtClean="0"/>
              <a:t>                                     </a:t>
            </a:r>
            <a:r>
              <a:rPr lang="cs-CZ" sz="4200" dirty="0" err="1" smtClean="0">
                <a:solidFill>
                  <a:srgbClr val="0070C0"/>
                </a:solidFill>
              </a:rPr>
              <a:t>meta</a:t>
            </a:r>
            <a:endParaRPr lang="cs-CZ" sz="4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4200" dirty="0" smtClean="0"/>
          </a:p>
          <a:p>
            <a:endParaRPr lang="cs-CZ" sz="4200" dirty="0" smtClean="0"/>
          </a:p>
          <a:p>
            <a:pPr>
              <a:buNone/>
            </a:pPr>
            <a:r>
              <a:rPr lang="cs-CZ" sz="4200" dirty="0" smtClean="0"/>
              <a:t>                                 </a:t>
            </a:r>
            <a:r>
              <a:rPr lang="cs-CZ" sz="4200" dirty="0" smtClean="0">
                <a:solidFill>
                  <a:srgbClr val="FF0000"/>
                </a:solidFill>
              </a:rPr>
              <a:t>para</a:t>
            </a:r>
          </a:p>
          <a:p>
            <a:pPr>
              <a:buNone/>
            </a:pPr>
            <a:r>
              <a:rPr lang="cs-CZ" sz="4200" dirty="0" smtClean="0"/>
              <a:t>           </a:t>
            </a:r>
            <a:endParaRPr lang="cs-CZ" sz="4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3643306" y="2285992"/>
            <a:ext cx="1643074" cy="1785950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Přímá spojovací šipka 9"/>
          <p:cNvCxnSpPr/>
          <p:nvPr/>
        </p:nvCxnSpPr>
        <p:spPr>
          <a:xfrm rot="10800000" flipV="1">
            <a:off x="5429256" y="2786058"/>
            <a:ext cx="857256" cy="1428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10800000">
            <a:off x="5500694" y="3857628"/>
            <a:ext cx="785818" cy="287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2857488" y="2786058"/>
            <a:ext cx="704856" cy="1428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714612" y="3857628"/>
            <a:ext cx="857256" cy="368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4256085" y="4673609"/>
            <a:ext cx="4905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Ukázka disubstituovaných derivátů benzenu: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CH</a:t>
            </a:r>
            <a:r>
              <a:rPr lang="cs-CZ" baseline="-25000" dirty="0" smtClean="0"/>
              <a:t>3</a:t>
            </a:r>
            <a:r>
              <a:rPr lang="cs-CZ" dirty="0" smtClean="0"/>
              <a:t>                </a:t>
            </a:r>
            <a:r>
              <a:rPr lang="cs-CZ" dirty="0" err="1" smtClean="0"/>
              <a:t>CH</a:t>
            </a:r>
            <a:r>
              <a:rPr lang="cs-CZ" baseline="-25000" dirty="0" err="1" smtClean="0"/>
              <a:t>3</a:t>
            </a:r>
            <a:r>
              <a:rPr lang="cs-CZ" dirty="0" smtClean="0"/>
              <a:t>                </a:t>
            </a:r>
            <a:r>
              <a:rPr lang="cs-CZ" dirty="0" err="1" smtClean="0"/>
              <a:t>CH</a:t>
            </a:r>
            <a:r>
              <a:rPr lang="cs-CZ" baseline="-25000" dirty="0" err="1" smtClean="0"/>
              <a:t>3</a:t>
            </a:r>
            <a:endParaRPr lang="cs-CZ" baseline="-25000" dirty="0" smtClean="0"/>
          </a:p>
          <a:p>
            <a:pPr>
              <a:buNone/>
            </a:pPr>
            <a:r>
              <a:rPr lang="cs-CZ" dirty="0" smtClean="0"/>
              <a:t>                CH</a:t>
            </a:r>
            <a:r>
              <a:rPr lang="cs-CZ" baseline="-25000" dirty="0" smtClean="0"/>
              <a:t>3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r>
              <a:rPr lang="cs-CZ" dirty="0" smtClean="0"/>
              <a:t>                                                      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r>
              <a:rPr lang="cs-CZ" sz="1800" dirty="0" smtClean="0">
                <a:solidFill>
                  <a:srgbClr val="00B050"/>
                </a:solidFill>
              </a:rPr>
              <a:t>1,2-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r>
              <a:rPr lang="cs-CZ" sz="1800" dirty="0" smtClean="0">
                <a:solidFill>
                  <a:srgbClr val="00B050"/>
                </a:solidFill>
              </a:rPr>
              <a:t>     1,3-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r>
              <a:rPr lang="cs-CZ" sz="1800" dirty="0" smtClean="0">
                <a:solidFill>
                  <a:srgbClr val="00B050"/>
                </a:solidFill>
              </a:rPr>
              <a:t>     1,4-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endParaRPr lang="cs-CZ" sz="1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1800" i="1" dirty="0" smtClean="0">
                <a:solidFill>
                  <a:srgbClr val="00B050"/>
                </a:solidFill>
              </a:rPr>
              <a:t>ortho-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r>
              <a:rPr lang="cs-CZ" sz="1800" dirty="0" smtClean="0">
                <a:solidFill>
                  <a:srgbClr val="00B050"/>
                </a:solidFill>
              </a:rPr>
              <a:t>  </a:t>
            </a:r>
            <a:r>
              <a:rPr lang="cs-CZ" sz="1800" i="1" dirty="0" smtClean="0">
                <a:solidFill>
                  <a:srgbClr val="00B050"/>
                </a:solidFill>
              </a:rPr>
              <a:t>meta-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r>
              <a:rPr lang="cs-CZ" sz="1800" dirty="0" smtClean="0">
                <a:solidFill>
                  <a:srgbClr val="00B050"/>
                </a:solidFill>
              </a:rPr>
              <a:t>  </a:t>
            </a:r>
            <a:r>
              <a:rPr lang="cs-CZ" sz="1800" i="1" dirty="0" smtClean="0">
                <a:solidFill>
                  <a:srgbClr val="00B050"/>
                </a:solidFill>
              </a:rPr>
              <a:t>para-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endParaRPr lang="cs-CZ" sz="1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1800" i="1" dirty="0" smtClean="0">
                <a:solidFill>
                  <a:srgbClr val="00B050"/>
                </a:solidFill>
              </a:rPr>
              <a:t>o-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r>
              <a:rPr lang="cs-CZ" sz="1800" dirty="0" smtClean="0">
                <a:solidFill>
                  <a:srgbClr val="00B050"/>
                </a:solidFill>
              </a:rPr>
              <a:t>        </a:t>
            </a:r>
            <a:r>
              <a:rPr lang="cs-CZ" sz="1800" i="1" dirty="0" smtClean="0">
                <a:solidFill>
                  <a:srgbClr val="00B050"/>
                </a:solidFill>
              </a:rPr>
              <a:t>m-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r>
              <a:rPr lang="cs-CZ" sz="1800" dirty="0" smtClean="0">
                <a:solidFill>
                  <a:srgbClr val="00B050"/>
                </a:solidFill>
              </a:rPr>
              <a:t>       </a:t>
            </a:r>
            <a:r>
              <a:rPr lang="cs-CZ" sz="1800" i="1" dirty="0" smtClean="0">
                <a:solidFill>
                  <a:srgbClr val="00B050"/>
                </a:solidFill>
              </a:rPr>
              <a:t>p-</a:t>
            </a:r>
            <a:r>
              <a:rPr lang="cs-CZ" sz="1800" dirty="0" err="1" smtClean="0">
                <a:solidFill>
                  <a:srgbClr val="00B050"/>
                </a:solidFill>
              </a:rPr>
              <a:t>dimethylbenzen</a:t>
            </a:r>
            <a:endParaRPr lang="cs-CZ" sz="1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rgbClr val="00B050"/>
                </a:solidFill>
              </a:rPr>
              <a:t>        </a:t>
            </a:r>
            <a:r>
              <a:rPr lang="cs-CZ" sz="1800" i="1" dirty="0" smtClean="0">
                <a:solidFill>
                  <a:srgbClr val="00B050"/>
                </a:solidFill>
              </a:rPr>
              <a:t>o-</a:t>
            </a:r>
            <a:r>
              <a:rPr lang="cs-CZ" sz="1800" dirty="0" smtClean="0">
                <a:solidFill>
                  <a:srgbClr val="00B050"/>
                </a:solidFill>
              </a:rPr>
              <a:t>xylen                       </a:t>
            </a:r>
            <a:r>
              <a:rPr lang="cs-CZ" sz="1800" i="1" dirty="0" smtClean="0">
                <a:solidFill>
                  <a:srgbClr val="00B050"/>
                </a:solidFill>
              </a:rPr>
              <a:t>m-</a:t>
            </a:r>
            <a:r>
              <a:rPr lang="cs-CZ" sz="1800" dirty="0" smtClean="0">
                <a:solidFill>
                  <a:srgbClr val="00B050"/>
                </a:solidFill>
              </a:rPr>
              <a:t>xylen                       </a:t>
            </a:r>
            <a:r>
              <a:rPr lang="cs-CZ" sz="1800" i="1" dirty="0" smtClean="0">
                <a:solidFill>
                  <a:srgbClr val="00B050"/>
                </a:solidFill>
              </a:rPr>
              <a:t>p-</a:t>
            </a:r>
            <a:r>
              <a:rPr lang="cs-CZ" sz="1800" dirty="0" smtClean="0">
                <a:solidFill>
                  <a:srgbClr val="00B050"/>
                </a:solidFill>
              </a:rPr>
              <a:t>xylen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285852" y="2786058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3714744" y="2786058"/>
            <a:ext cx="1060704" cy="1128714"/>
            <a:chOff x="1214414" y="2714620"/>
            <a:chExt cx="1060704" cy="1128714"/>
          </a:xfrm>
        </p:grpSpPr>
        <p:grpSp>
          <p:nvGrpSpPr>
            <p:cNvPr id="1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2" name="Šestiúhelník 1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spojka 1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6000760" y="2714620"/>
            <a:ext cx="1060704" cy="1128714"/>
            <a:chOff x="1214414" y="2714620"/>
            <a:chExt cx="1060704" cy="1128714"/>
          </a:xfrm>
        </p:grpSpPr>
        <p:grpSp>
          <p:nvGrpSpPr>
            <p:cNvPr id="1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7" name="Šestiúhelník 1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spojka 1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6" name="Přímá spojovací čára 1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Přímá spojovací čára 18"/>
          <p:cNvCxnSpPr/>
          <p:nvPr/>
        </p:nvCxnSpPr>
        <p:spPr>
          <a:xfrm rot="5400000">
            <a:off x="2285984" y="3071810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16200000" flipV="1">
            <a:off x="4714876" y="3714752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6501620" y="3999710"/>
            <a:ext cx="142082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případě, že molekula benzenu má více než dva substituenty, číslujeme polohy tak, aby čísla byla co nejnižší a substituenty řadíme podle abecedy.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Na následujících příkladech si vyzkoušejte tvorbu názvosloví: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Br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r>
              <a:rPr lang="cs-CZ" dirty="0" smtClean="0"/>
              <a:t>          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endParaRPr lang="cs-CZ" baseline="-25000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4-brom-1,2-</a:t>
            </a:r>
            <a:r>
              <a:rPr lang="cs-CZ" dirty="0" err="1" smtClean="0">
                <a:solidFill>
                  <a:srgbClr val="00B050"/>
                </a:solidFill>
              </a:rPr>
              <a:t>dimethylbenzen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428728" y="2357430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ovací čára 8"/>
          <p:cNvCxnSpPr/>
          <p:nvPr/>
        </p:nvCxnSpPr>
        <p:spPr>
          <a:xfrm flipH="1" flipV="1">
            <a:off x="2428860" y="3286124"/>
            <a:ext cx="132394" cy="794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893869" y="3678239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                    CH</a:t>
            </a:r>
            <a:r>
              <a:rPr lang="cs-CZ" baseline="-25000" dirty="0" smtClean="0"/>
              <a:t>3</a:t>
            </a:r>
          </a:p>
          <a:p>
            <a:pPr>
              <a:buNone/>
            </a:pPr>
            <a:r>
              <a:rPr lang="cs-CZ" dirty="0" smtClean="0"/>
              <a:t>           NO</a:t>
            </a:r>
            <a:r>
              <a:rPr lang="cs-CZ" baseline="-25000" dirty="0" smtClean="0"/>
              <a:t>2</a:t>
            </a:r>
            <a:r>
              <a:rPr lang="cs-CZ" dirty="0" smtClean="0"/>
              <a:t>             </a:t>
            </a:r>
            <a:r>
              <a:rPr lang="cs-CZ" dirty="0" err="1" smtClean="0"/>
              <a:t>NO</a:t>
            </a:r>
            <a:r>
              <a:rPr lang="cs-CZ" baseline="-25000" dirty="0" err="1" smtClean="0"/>
              <a:t>2</a:t>
            </a:r>
            <a:endParaRPr lang="cs-CZ" baseline="-25000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NO</a:t>
            </a:r>
            <a:r>
              <a:rPr lang="cs-CZ" baseline="-25000" dirty="0" smtClean="0"/>
              <a:t>2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</a:t>
            </a:r>
            <a:r>
              <a:rPr lang="cs-CZ" dirty="0" smtClean="0">
                <a:solidFill>
                  <a:srgbClr val="00B050"/>
                </a:solidFill>
              </a:rPr>
              <a:t>2,4,6-trinitrotoluen  (TNT)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2714612" y="2357430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ovací čára 8"/>
          <p:cNvCxnSpPr/>
          <p:nvPr/>
        </p:nvCxnSpPr>
        <p:spPr>
          <a:xfrm rot="10800000" flipV="1">
            <a:off x="3714744" y="2714620"/>
            <a:ext cx="142876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 flipV="1">
            <a:off x="2643174" y="2714620"/>
            <a:ext cx="132394" cy="794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3179753" y="3678239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                    Cl</a:t>
            </a:r>
          </a:p>
          <a:p>
            <a:pPr>
              <a:buNone/>
            </a:pPr>
            <a:r>
              <a:rPr lang="cs-CZ" dirty="0" smtClean="0"/>
              <a:t>                              Cl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     1,2-dichlorbenzen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    </a:t>
            </a:r>
            <a:r>
              <a:rPr lang="cs-CZ" i="1" dirty="0" smtClean="0">
                <a:solidFill>
                  <a:srgbClr val="00B050"/>
                </a:solidFill>
              </a:rPr>
              <a:t>ortho</a:t>
            </a:r>
            <a:r>
              <a:rPr lang="cs-CZ" dirty="0" smtClean="0">
                <a:solidFill>
                  <a:srgbClr val="00B050"/>
                </a:solidFill>
              </a:rPr>
              <a:t>-dichlorbenzen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2714612" y="2357430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ovací čára 8"/>
          <p:cNvCxnSpPr/>
          <p:nvPr/>
        </p:nvCxnSpPr>
        <p:spPr>
          <a:xfrm rot="10800000" flipV="1">
            <a:off x="3714744" y="2714620"/>
            <a:ext cx="142876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Názvosloví polycyklických </a:t>
            </a:r>
            <a:r>
              <a:rPr lang="cs-CZ" dirty="0" err="1" smtClean="0"/>
              <a:t>arenů</a:t>
            </a:r>
            <a:r>
              <a:rPr lang="cs-CZ" dirty="0" smtClean="0"/>
              <a:t> je založeno na stejném principu jako u monocyklických.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             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Naftalen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Číslování je dáno konvencí, proto si ho zapamatujte. Umožňuje snadnou tvorbu názvů odvozených sloučenin.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Polycyklické </a:t>
            </a:r>
            <a:r>
              <a:rPr lang="cs-CZ" dirty="0" err="1" smtClean="0"/>
              <a:t>areny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2857488" y="2928934"/>
            <a:ext cx="2928958" cy="1357322"/>
            <a:chOff x="4727489" y="2932189"/>
            <a:chExt cx="2018182" cy="957340"/>
          </a:xfrm>
        </p:grpSpPr>
        <p:sp>
          <p:nvSpPr>
            <p:cNvPr id="8" name="Vývojový diagram: spojka 7"/>
            <p:cNvSpPr/>
            <p:nvPr/>
          </p:nvSpPr>
          <p:spPr>
            <a:xfrm>
              <a:off x="5000628" y="3143248"/>
              <a:ext cx="540000" cy="540000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3" name="Skupina 12"/>
            <p:cNvGrpSpPr/>
            <p:nvPr/>
          </p:nvGrpSpPr>
          <p:grpSpPr>
            <a:xfrm>
              <a:off x="4727489" y="2932189"/>
              <a:ext cx="2018182" cy="957340"/>
              <a:chOff x="4727489" y="2932189"/>
              <a:chExt cx="2018182" cy="957340"/>
            </a:xfrm>
          </p:grpSpPr>
          <p:sp>
            <p:nvSpPr>
              <p:cNvPr id="9" name="Šestiúhelník 8"/>
              <p:cNvSpPr/>
              <p:nvPr/>
            </p:nvSpPr>
            <p:spPr>
              <a:xfrm rot="1747970">
                <a:off x="4727489" y="2932189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Šestiúhelník 9"/>
              <p:cNvSpPr/>
              <p:nvPr/>
            </p:nvSpPr>
            <p:spPr>
              <a:xfrm rot="1747970">
                <a:off x="5684967" y="2975129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2" name="Vývojový diagram: spojka 11"/>
            <p:cNvSpPr/>
            <p:nvPr/>
          </p:nvSpPr>
          <p:spPr>
            <a:xfrm>
              <a:off x="5929322" y="3143248"/>
              <a:ext cx="540000" cy="540000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4786314" y="242886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786446" y="292893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29190" y="450057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4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786446" y="385762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3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500298" y="292893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7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00298" y="392906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6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500430" y="450057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5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357554" y="242886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8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Jiné polycyklické </a:t>
            </a:r>
            <a:r>
              <a:rPr lang="cs-CZ" dirty="0" err="1" smtClean="0"/>
              <a:t>areny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</a:t>
            </a:r>
            <a:r>
              <a:rPr lang="cs-CZ" dirty="0" smtClean="0">
                <a:solidFill>
                  <a:srgbClr val="00B050"/>
                </a:solidFill>
              </a:rPr>
              <a:t>anthracen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16" name="Skupina 15"/>
          <p:cNvGrpSpPr/>
          <p:nvPr/>
        </p:nvGrpSpPr>
        <p:grpSpPr>
          <a:xfrm>
            <a:off x="1357290" y="2857496"/>
            <a:ext cx="4325466" cy="1367879"/>
            <a:chOff x="1714480" y="2786058"/>
            <a:chExt cx="4325466" cy="1367879"/>
          </a:xfrm>
        </p:grpSpPr>
        <p:sp>
          <p:nvSpPr>
            <p:cNvPr id="8" name="Šestiúhelník 7"/>
            <p:cNvSpPr/>
            <p:nvPr/>
          </p:nvSpPr>
          <p:spPr>
            <a:xfrm rot="1747970">
              <a:off x="1714480" y="2786058"/>
              <a:ext cx="1539384" cy="1296441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Vývojový diagram: spojka 4"/>
            <p:cNvSpPr/>
            <p:nvPr/>
          </p:nvSpPr>
          <p:spPr>
            <a:xfrm>
              <a:off x="2110883" y="3085299"/>
              <a:ext cx="783694" cy="765615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104054" y="2846939"/>
              <a:ext cx="1539384" cy="1296441"/>
              <a:chOff x="3104054" y="2846939"/>
              <a:chExt cx="1539384" cy="1296441"/>
            </a:xfrm>
          </p:grpSpPr>
          <p:sp>
            <p:nvSpPr>
              <p:cNvPr id="9" name="Šestiúhelník 8"/>
              <p:cNvSpPr/>
              <p:nvPr/>
            </p:nvSpPr>
            <p:spPr>
              <a:xfrm rot="1747970">
                <a:off x="3104054" y="2846939"/>
                <a:ext cx="1539384" cy="1296441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Vývojový diagram: spojka 6"/>
              <p:cNvSpPr/>
              <p:nvPr/>
            </p:nvSpPr>
            <p:spPr>
              <a:xfrm>
                <a:off x="3458683" y="3085299"/>
                <a:ext cx="783694" cy="765615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500562" y="2857496"/>
              <a:ext cx="1539384" cy="1296441"/>
              <a:chOff x="3104054" y="2846939"/>
              <a:chExt cx="1539384" cy="1296441"/>
            </a:xfrm>
          </p:grpSpPr>
          <p:sp>
            <p:nvSpPr>
              <p:cNvPr id="14" name="Šestiúhelník 13"/>
              <p:cNvSpPr/>
              <p:nvPr/>
            </p:nvSpPr>
            <p:spPr>
              <a:xfrm rot="1747970">
                <a:off x="3104054" y="2846939"/>
                <a:ext cx="1539384" cy="1296441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ývojový diagram: spojka 14"/>
              <p:cNvSpPr/>
              <p:nvPr/>
            </p:nvSpPr>
            <p:spPr>
              <a:xfrm>
                <a:off x="3458683" y="3085299"/>
                <a:ext cx="783694" cy="765615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7" name="TextovéPole 16"/>
          <p:cNvSpPr txBox="1"/>
          <p:nvPr/>
        </p:nvSpPr>
        <p:spPr>
          <a:xfrm>
            <a:off x="4643438" y="242886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286116" y="242886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9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715008" y="292893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000232" y="435769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5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428992" y="4429132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10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857752" y="442913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4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715008" y="392906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3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071538" y="285749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7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071538" y="378619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6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857356" y="242886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8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Názvosloví </a:t>
            </a:r>
            <a:r>
              <a:rPr lang="cs-CZ" dirty="0" err="1" smtClean="0">
                <a:solidFill>
                  <a:srgbClr val="00B050"/>
                </a:solidFill>
              </a:rPr>
              <a:t>arenů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b="1" dirty="0" smtClean="0"/>
              <a:t>VY_32_INOVACE_17_2_7</a:t>
            </a:r>
          </a:p>
          <a:p>
            <a:r>
              <a:rPr lang="cs-CZ" sz="3200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                      </a:t>
            </a:r>
            <a:r>
              <a:rPr lang="cs-CZ" dirty="0" err="1" smtClean="0">
                <a:solidFill>
                  <a:srgbClr val="00B050"/>
                </a:solidFill>
              </a:rPr>
              <a:t>naftacen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1428728" y="2714620"/>
            <a:ext cx="5682788" cy="1367879"/>
            <a:chOff x="1428728" y="2714620"/>
            <a:chExt cx="5682788" cy="1367879"/>
          </a:xfrm>
        </p:grpSpPr>
        <p:grpSp>
          <p:nvGrpSpPr>
            <p:cNvPr id="16" name="Skupina 15"/>
            <p:cNvGrpSpPr/>
            <p:nvPr/>
          </p:nvGrpSpPr>
          <p:grpSpPr>
            <a:xfrm>
              <a:off x="1428728" y="2714620"/>
              <a:ext cx="4325466" cy="1367879"/>
              <a:chOff x="1428728" y="2714620"/>
              <a:chExt cx="4325466" cy="1367879"/>
            </a:xfrm>
          </p:grpSpPr>
          <p:sp>
            <p:nvSpPr>
              <p:cNvPr id="5" name="Šestiúhelník 4"/>
              <p:cNvSpPr/>
              <p:nvPr/>
            </p:nvSpPr>
            <p:spPr>
              <a:xfrm rot="1747970">
                <a:off x="1428728" y="2714620"/>
                <a:ext cx="1539384" cy="1296441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Vývojový diagram: spojka 5"/>
              <p:cNvSpPr/>
              <p:nvPr/>
            </p:nvSpPr>
            <p:spPr>
              <a:xfrm>
                <a:off x="1825131" y="3013861"/>
                <a:ext cx="783694" cy="765615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7" name="Skupina 11"/>
              <p:cNvGrpSpPr/>
              <p:nvPr/>
            </p:nvGrpSpPr>
            <p:grpSpPr>
              <a:xfrm>
                <a:off x="2818302" y="2775501"/>
                <a:ext cx="1539384" cy="1296441"/>
                <a:chOff x="3104054" y="2846939"/>
                <a:chExt cx="1539384" cy="1296441"/>
              </a:xfrm>
            </p:grpSpPr>
            <p:sp>
              <p:nvSpPr>
                <p:cNvPr id="11" name="Šestiúhelník 10"/>
                <p:cNvSpPr/>
                <p:nvPr/>
              </p:nvSpPr>
              <p:spPr>
                <a:xfrm rot="1747970">
                  <a:off x="3104054" y="2846939"/>
                  <a:ext cx="1539384" cy="1296441"/>
                </a:xfrm>
                <a:prstGeom prst="hexagon">
                  <a:avLst/>
                </a:prstGeom>
                <a:noFill/>
                <a:ln w="2540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" name="Vývojový diagram: spojka 6"/>
                <p:cNvSpPr/>
                <p:nvPr/>
              </p:nvSpPr>
              <p:spPr>
                <a:xfrm>
                  <a:off x="3458683" y="3085299"/>
                  <a:ext cx="783694" cy="765615"/>
                </a:xfrm>
                <a:prstGeom prst="flowChartConnector">
                  <a:avLst/>
                </a:prstGeom>
                <a:noFill/>
                <a:ln w="2540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8" name="Skupina 12"/>
              <p:cNvGrpSpPr/>
              <p:nvPr/>
            </p:nvGrpSpPr>
            <p:grpSpPr>
              <a:xfrm>
                <a:off x="4214810" y="2786058"/>
                <a:ext cx="1539384" cy="1296441"/>
                <a:chOff x="3104054" y="2846939"/>
                <a:chExt cx="1539384" cy="1296441"/>
              </a:xfrm>
            </p:grpSpPr>
            <p:sp>
              <p:nvSpPr>
                <p:cNvPr id="9" name="Šestiúhelník 8"/>
                <p:cNvSpPr/>
                <p:nvPr/>
              </p:nvSpPr>
              <p:spPr>
                <a:xfrm rot="1747970">
                  <a:off x="3104054" y="2846939"/>
                  <a:ext cx="1539384" cy="1296441"/>
                </a:xfrm>
                <a:prstGeom prst="hexagon">
                  <a:avLst/>
                </a:prstGeom>
                <a:noFill/>
                <a:ln w="2540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" name="Vývojový diagram: spojka 9"/>
                <p:cNvSpPr/>
                <p:nvPr/>
              </p:nvSpPr>
              <p:spPr>
                <a:xfrm>
                  <a:off x="3458683" y="3085299"/>
                  <a:ext cx="783694" cy="765615"/>
                </a:xfrm>
                <a:prstGeom prst="flowChartConnector">
                  <a:avLst/>
                </a:prstGeom>
                <a:noFill/>
                <a:ln w="2540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13" name="Skupina 12"/>
            <p:cNvGrpSpPr/>
            <p:nvPr/>
          </p:nvGrpSpPr>
          <p:grpSpPr>
            <a:xfrm>
              <a:off x="5572132" y="2786058"/>
              <a:ext cx="1539384" cy="1296441"/>
              <a:chOff x="3104054" y="2846939"/>
              <a:chExt cx="1539384" cy="1296441"/>
            </a:xfrm>
          </p:grpSpPr>
          <p:sp>
            <p:nvSpPr>
              <p:cNvPr id="14" name="Šestiúhelník 13"/>
              <p:cNvSpPr/>
              <p:nvPr/>
            </p:nvSpPr>
            <p:spPr>
              <a:xfrm rot="1747970">
                <a:off x="3104054" y="2846939"/>
                <a:ext cx="1539384" cy="1296441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ývojový diagram: spojka 14"/>
              <p:cNvSpPr/>
              <p:nvPr/>
            </p:nvSpPr>
            <p:spPr>
              <a:xfrm>
                <a:off x="3458683" y="3085299"/>
                <a:ext cx="783694" cy="765615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18" name="TextovéPole 17"/>
          <p:cNvSpPr txBox="1"/>
          <p:nvPr/>
        </p:nvSpPr>
        <p:spPr>
          <a:xfrm>
            <a:off x="2000232" y="221455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10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214414" y="278605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9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214414" y="357187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8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143108" y="414338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7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500430" y="421481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6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929190" y="421481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5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286512" y="421481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4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00892" y="371475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3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000892" y="278605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143636" y="228599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786314" y="2285992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357554" y="2285992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11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                     </a:t>
            </a:r>
            <a:r>
              <a:rPr lang="cs-CZ" dirty="0" err="1" smtClean="0">
                <a:solidFill>
                  <a:srgbClr val="00B050"/>
                </a:solidFill>
              </a:rPr>
              <a:t>fenanthren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27" name="Skupina 26"/>
          <p:cNvGrpSpPr/>
          <p:nvPr/>
        </p:nvGrpSpPr>
        <p:grpSpPr>
          <a:xfrm>
            <a:off x="1928794" y="2857496"/>
            <a:ext cx="1500198" cy="1285884"/>
            <a:chOff x="1928794" y="2857496"/>
            <a:chExt cx="1500198" cy="1285884"/>
          </a:xfrm>
        </p:grpSpPr>
        <p:sp>
          <p:nvSpPr>
            <p:cNvPr id="13" name="Šestiúhelník 12"/>
            <p:cNvSpPr/>
            <p:nvPr/>
          </p:nvSpPr>
          <p:spPr>
            <a:xfrm>
              <a:off x="1928794" y="2857496"/>
              <a:ext cx="1500198" cy="1285884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Vývojový diagram: spojka 16"/>
            <p:cNvSpPr/>
            <p:nvPr/>
          </p:nvSpPr>
          <p:spPr>
            <a:xfrm>
              <a:off x="2285984" y="3143248"/>
              <a:ext cx="783694" cy="765615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3071802" y="2214554"/>
            <a:ext cx="1500198" cy="1285884"/>
            <a:chOff x="1928794" y="2857496"/>
            <a:chExt cx="1500198" cy="1285884"/>
          </a:xfrm>
        </p:grpSpPr>
        <p:sp>
          <p:nvSpPr>
            <p:cNvPr id="29" name="Šestiúhelník 28"/>
            <p:cNvSpPr/>
            <p:nvPr/>
          </p:nvSpPr>
          <p:spPr>
            <a:xfrm>
              <a:off x="1928794" y="2857496"/>
              <a:ext cx="1500198" cy="1285884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Vývojový diagram: spojka 29"/>
            <p:cNvSpPr/>
            <p:nvPr/>
          </p:nvSpPr>
          <p:spPr>
            <a:xfrm>
              <a:off x="2285984" y="3143248"/>
              <a:ext cx="783694" cy="765615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4214810" y="2857496"/>
            <a:ext cx="1500198" cy="1285884"/>
            <a:chOff x="1928794" y="2857496"/>
            <a:chExt cx="1500198" cy="1285884"/>
          </a:xfrm>
        </p:grpSpPr>
        <p:sp>
          <p:nvSpPr>
            <p:cNvPr id="32" name="Šestiúhelník 31"/>
            <p:cNvSpPr/>
            <p:nvPr/>
          </p:nvSpPr>
          <p:spPr>
            <a:xfrm>
              <a:off x="1928794" y="2857496"/>
              <a:ext cx="1500198" cy="1285884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ývojový diagram: spojka 32"/>
            <p:cNvSpPr/>
            <p:nvPr/>
          </p:nvSpPr>
          <p:spPr>
            <a:xfrm>
              <a:off x="2285984" y="3143248"/>
              <a:ext cx="783694" cy="765615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4" name="TextovéPole 33"/>
          <p:cNvSpPr txBox="1"/>
          <p:nvPr/>
        </p:nvSpPr>
        <p:spPr>
          <a:xfrm>
            <a:off x="3071802" y="185736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9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928794" y="257174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8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643042" y="335756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7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928794" y="414338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6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071802" y="414338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5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214810" y="414338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4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357818" y="414338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3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715008" y="335756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357818" y="250030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214810" y="185736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10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                      </a:t>
            </a:r>
            <a:r>
              <a:rPr lang="cs-CZ" dirty="0" smtClean="0">
                <a:solidFill>
                  <a:srgbClr val="00B050"/>
                </a:solidFill>
              </a:rPr>
              <a:t>bifenyl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2214546" y="2428868"/>
            <a:ext cx="1500198" cy="1285884"/>
            <a:chOff x="1928794" y="2857496"/>
            <a:chExt cx="1500198" cy="1285884"/>
          </a:xfrm>
        </p:grpSpPr>
        <p:sp>
          <p:nvSpPr>
            <p:cNvPr id="5" name="Šestiúhelník 4"/>
            <p:cNvSpPr/>
            <p:nvPr/>
          </p:nvSpPr>
          <p:spPr>
            <a:xfrm>
              <a:off x="1928794" y="2857496"/>
              <a:ext cx="1500198" cy="1285884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Vývojový diagram: spojka 5"/>
            <p:cNvSpPr/>
            <p:nvPr/>
          </p:nvSpPr>
          <p:spPr>
            <a:xfrm>
              <a:off x="2285984" y="3143248"/>
              <a:ext cx="783694" cy="765615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4071934" y="2428868"/>
            <a:ext cx="1500198" cy="1285884"/>
            <a:chOff x="1928794" y="2857496"/>
            <a:chExt cx="1500198" cy="1285884"/>
          </a:xfrm>
        </p:grpSpPr>
        <p:sp>
          <p:nvSpPr>
            <p:cNvPr id="8" name="Šestiúhelník 7"/>
            <p:cNvSpPr/>
            <p:nvPr/>
          </p:nvSpPr>
          <p:spPr>
            <a:xfrm>
              <a:off x="1928794" y="2857496"/>
              <a:ext cx="1500198" cy="1285884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ývojový diagram: spojka 8"/>
            <p:cNvSpPr/>
            <p:nvPr/>
          </p:nvSpPr>
          <p:spPr>
            <a:xfrm>
              <a:off x="2285984" y="3143248"/>
              <a:ext cx="783694" cy="765615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1" name="Přímá spojovací čára 10"/>
          <p:cNvCxnSpPr>
            <a:endCxn id="8" idx="3"/>
          </p:cNvCxnSpPr>
          <p:nvPr/>
        </p:nvCxnSpPr>
        <p:spPr>
          <a:xfrm>
            <a:off x="3714744" y="307181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928794" y="292893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4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285984" y="371475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5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357554" y="371475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6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57620" y="2643182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1‘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571868" y="264318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1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572132" y="2857496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4‘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214942" y="2143116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3‘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071934" y="2143116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2‘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357554" y="214311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2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214546" y="214311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3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43372" y="3714752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6‘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214942" y="3714752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5‘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</a:t>
            </a:r>
            <a:r>
              <a:rPr lang="cs-CZ" smtClean="0"/>
              <a:t>ISBN 80-7182-056-3.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 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Názvosloví </a:t>
            </a:r>
            <a:r>
              <a:rPr lang="cs-CZ" dirty="0" err="1" smtClean="0"/>
              <a:t>arenů</a:t>
            </a:r>
            <a:r>
              <a:rPr lang="cs-CZ" dirty="0" smtClean="0"/>
              <a:t>. 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pojmenuje jednoduché </a:t>
            </a:r>
            <a:r>
              <a:rPr lang="cs-CZ" dirty="0" err="1" smtClean="0"/>
              <a:t>areny</a:t>
            </a:r>
            <a:r>
              <a:rPr lang="cs-CZ" dirty="0" smtClean="0"/>
              <a:t> a jejich substituenty.</a:t>
            </a:r>
          </a:p>
          <a:p>
            <a:r>
              <a:rPr lang="cs-CZ" dirty="0" smtClean="0"/>
              <a:t>Klíčová slova:                         organická chemie, </a:t>
            </a:r>
            <a:r>
              <a:rPr lang="cs-CZ" dirty="0" err="1" smtClean="0"/>
              <a:t>areny</a:t>
            </a:r>
            <a:r>
              <a:rPr lang="cs-CZ" dirty="0" smtClean="0"/>
              <a:t>, názvosloví arenů, IUPAC.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V prezentaci je začleněno několik příkladů na procvičení názvosloví. V případě potřeby je možné zařadit na konec prezentace další příklady na procvičení, případně zadat domácí úkol.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pokyny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Názvosloví aromatických sloučenin používá velmi často nesystematické (triviální) názvy.</a:t>
            </a:r>
          </a:p>
          <a:p>
            <a:endParaRPr lang="cs-CZ" dirty="0" smtClean="0"/>
          </a:p>
          <a:p>
            <a:r>
              <a:rPr lang="cs-CZ" dirty="0" smtClean="0"/>
              <a:t>Ačkoliv se používání těchto triviálních názvů omezuje, dovolují pravidla IUPAC některé nejpoužívanější názvy zachovat.</a:t>
            </a:r>
          </a:p>
          <a:p>
            <a:endParaRPr lang="cs-CZ" dirty="0" smtClean="0"/>
          </a:p>
          <a:p>
            <a:r>
              <a:rPr lang="cs-CZ" dirty="0" smtClean="0"/>
              <a:t>Proto známe </a:t>
            </a:r>
            <a:r>
              <a:rPr lang="cs-CZ" dirty="0" err="1" smtClean="0"/>
              <a:t>methylbenzen</a:t>
            </a:r>
            <a:r>
              <a:rPr lang="cs-CZ" dirty="0" smtClean="0"/>
              <a:t> pod běžným názvem toluen nebo hydroxybenzen jako fenol.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Triviální názvy některých aromatických sloučenin:</a:t>
            </a:r>
          </a:p>
          <a:p>
            <a:endParaRPr lang="cs-CZ" sz="2400" dirty="0" smtClean="0"/>
          </a:p>
          <a:p>
            <a:r>
              <a:rPr lang="cs-CZ" sz="2400" dirty="0" smtClean="0"/>
              <a:t>       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    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-CH-CH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      CH=CH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      CH</a:t>
            </a:r>
            <a:r>
              <a:rPr lang="cs-CZ" sz="2400" baseline="-25000" dirty="0" smtClean="0"/>
              <a:t>3</a:t>
            </a:r>
          </a:p>
          <a:p>
            <a:r>
              <a:rPr lang="cs-CZ" sz="2400" dirty="0" smtClean="0"/>
              <a:t>                                                                        CH</a:t>
            </a:r>
            <a:r>
              <a:rPr lang="cs-CZ" sz="2400" baseline="-25000" dirty="0" smtClean="0"/>
              <a:t>3</a:t>
            </a:r>
          </a:p>
          <a:p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50"/>
                </a:solidFill>
              </a:rPr>
              <a:t>toluen          kumen          styren        </a:t>
            </a:r>
            <a:r>
              <a:rPr lang="cs-CZ" sz="2400" i="1" dirty="0" smtClean="0">
                <a:solidFill>
                  <a:srgbClr val="00B050"/>
                </a:solidFill>
              </a:rPr>
              <a:t>ortho</a:t>
            </a:r>
            <a:r>
              <a:rPr lang="cs-CZ" sz="2400" dirty="0" smtClean="0">
                <a:solidFill>
                  <a:srgbClr val="00B050"/>
                </a:solidFill>
              </a:rPr>
              <a:t>-xylen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8" name="Skupina 7"/>
          <p:cNvGrpSpPr/>
          <p:nvPr/>
        </p:nvGrpSpPr>
        <p:grpSpPr>
          <a:xfrm>
            <a:off x="1214414" y="2714620"/>
            <a:ext cx="1060704" cy="1128714"/>
            <a:chOff x="1214414" y="2714620"/>
            <a:chExt cx="1060704" cy="1128714"/>
          </a:xfrm>
        </p:grpSpPr>
        <p:grpSp>
          <p:nvGrpSpPr>
            <p:cNvPr id="6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4" name="Šestiúhelník 3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Vývojový diagram: spojka 4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7" name="Přímá spojovací čára 6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3071802" y="2786058"/>
            <a:ext cx="1060704" cy="1128714"/>
            <a:chOff x="1214414" y="2714620"/>
            <a:chExt cx="1060704" cy="1128714"/>
          </a:xfrm>
        </p:grpSpPr>
        <p:grpSp>
          <p:nvGrpSpPr>
            <p:cNvPr id="1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2" name="Šestiúhelník 1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spojka 1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4857752" y="2786058"/>
            <a:ext cx="1060704" cy="1128714"/>
            <a:chOff x="1214414" y="2714620"/>
            <a:chExt cx="1060704" cy="1128714"/>
          </a:xfrm>
        </p:grpSpPr>
        <p:grpSp>
          <p:nvGrpSpPr>
            <p:cNvPr id="1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7" name="Šestiúhelník 1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spojka 1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6" name="Přímá spojovací čára 1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6786578" y="2786058"/>
            <a:ext cx="1060704" cy="1128714"/>
            <a:chOff x="1214414" y="2714620"/>
            <a:chExt cx="1060704" cy="1128714"/>
          </a:xfrm>
        </p:grpSpPr>
        <p:grpSp>
          <p:nvGrpSpPr>
            <p:cNvPr id="2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22" name="Šestiúhelník 2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Vývojový diagram: spojka 2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1" name="Přímá spojovací čára 2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Přímá spojovací čára 23"/>
          <p:cNvCxnSpPr/>
          <p:nvPr/>
        </p:nvCxnSpPr>
        <p:spPr>
          <a:xfrm rot="5400000">
            <a:off x="7786710" y="3071810"/>
            <a:ext cx="142876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Aromatické sloučeniny s heteroatomem:</a:t>
            </a:r>
          </a:p>
          <a:p>
            <a:endParaRPr lang="cs-CZ" dirty="0" smtClean="0"/>
          </a:p>
          <a:p>
            <a:r>
              <a:rPr lang="cs-CZ" dirty="0" smtClean="0"/>
              <a:t> OH        NH</a:t>
            </a:r>
            <a:r>
              <a:rPr lang="cs-CZ" baseline="-25000" dirty="0" smtClean="0"/>
              <a:t>2</a:t>
            </a:r>
            <a:r>
              <a:rPr lang="cs-CZ" dirty="0" smtClean="0"/>
              <a:t>      CN          CHO           COOH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rgbClr val="00B050"/>
                </a:solidFill>
              </a:rPr>
              <a:t>Fenol     anilin                  benzaldehyd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                       benzonitril                 kys. benzoová    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714348" y="2857496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2000232" y="2857496"/>
            <a:ext cx="1060704" cy="1128714"/>
            <a:chOff x="1214414" y="2714620"/>
            <a:chExt cx="1060704" cy="1128714"/>
          </a:xfrm>
        </p:grpSpPr>
        <p:grpSp>
          <p:nvGrpSpPr>
            <p:cNvPr id="1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2" name="Šestiúhelník 1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spojka 1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3428992" y="2857496"/>
            <a:ext cx="1060704" cy="1128714"/>
            <a:chOff x="1214414" y="2714620"/>
            <a:chExt cx="1060704" cy="1128714"/>
          </a:xfrm>
        </p:grpSpPr>
        <p:grpSp>
          <p:nvGrpSpPr>
            <p:cNvPr id="1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7" name="Šestiúhelník 1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spojka 1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6" name="Přímá spojovací čára 1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5000628" y="2857496"/>
            <a:ext cx="1060704" cy="1128714"/>
            <a:chOff x="1214414" y="2714620"/>
            <a:chExt cx="1060704" cy="1128714"/>
          </a:xfrm>
        </p:grpSpPr>
        <p:grpSp>
          <p:nvGrpSpPr>
            <p:cNvPr id="2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22" name="Šestiúhelník 2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Vývojový diagram: spojka 2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1" name="Přímá spojovací čára 2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6858016" y="2857496"/>
            <a:ext cx="1060704" cy="1128714"/>
            <a:chOff x="1214414" y="2714620"/>
            <a:chExt cx="1060704" cy="1128714"/>
          </a:xfrm>
        </p:grpSpPr>
        <p:grpSp>
          <p:nvGrpSpPr>
            <p:cNvPr id="2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27" name="Šestiúhelník 2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Vývojový diagram: spojka 2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6" name="Přímá spojovací čára 2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Monosubstituované deriváty benzenu se pojmenovávají systematickým názvoslovím jako ostatní uhlovodíky tak, že názvy jsou zakončeny koncovkou </a:t>
            </a:r>
            <a:r>
              <a:rPr lang="cs-CZ" sz="2400" b="1" dirty="0" smtClean="0"/>
              <a:t>–benzen</a:t>
            </a:r>
            <a:r>
              <a:rPr lang="cs-CZ" sz="2400" dirty="0" smtClean="0"/>
              <a:t>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      </a:t>
            </a:r>
            <a:r>
              <a:rPr lang="cs-CZ" sz="2400" dirty="0" smtClean="0"/>
              <a:t>Br                    NO2                  CH2CH2CH3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>
                <a:solidFill>
                  <a:srgbClr val="00B050"/>
                </a:solidFill>
              </a:rPr>
              <a:t>brombenzen</a:t>
            </a:r>
            <a:r>
              <a:rPr lang="cs-CZ" sz="2400" dirty="0" smtClean="0">
                <a:solidFill>
                  <a:srgbClr val="00B050"/>
                </a:solidFill>
              </a:rPr>
              <a:t>     nitrobenzen       </a:t>
            </a:r>
            <a:r>
              <a:rPr lang="cs-CZ" sz="2400" dirty="0" err="1" smtClean="0">
                <a:solidFill>
                  <a:srgbClr val="00B050"/>
                </a:solidFill>
              </a:rPr>
              <a:t>propylbenzen</a:t>
            </a:r>
            <a:r>
              <a:rPr lang="cs-CZ" sz="2400" dirty="0" smtClean="0">
                <a:solidFill>
                  <a:srgbClr val="00B050"/>
                </a:solidFill>
              </a:rPr>
              <a:t>    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142976" y="3786190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3357554" y="3786190"/>
            <a:ext cx="1060704" cy="1128714"/>
            <a:chOff x="1214414" y="2714620"/>
            <a:chExt cx="1060704" cy="1128714"/>
          </a:xfrm>
        </p:grpSpPr>
        <p:grpSp>
          <p:nvGrpSpPr>
            <p:cNvPr id="1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2" name="Šestiúhelník 1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spojka 1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5786446" y="3786190"/>
            <a:ext cx="1060704" cy="1128714"/>
            <a:chOff x="1214414" y="2714620"/>
            <a:chExt cx="1060704" cy="1128714"/>
          </a:xfrm>
        </p:grpSpPr>
        <p:grpSp>
          <p:nvGrpSpPr>
            <p:cNvPr id="1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7" name="Šestiúhelník 1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spojka 1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6" name="Přímá spojovací čára 1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Deriváty benzenu s alkylovými substituenty jsou označovány jako </a:t>
            </a:r>
            <a:r>
              <a:rPr lang="cs-CZ" dirty="0" err="1" smtClean="0"/>
              <a:t>areny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Podle velikosti alkylového zbytku se pojmenovávají dvojím způsobem:</a:t>
            </a:r>
          </a:p>
          <a:p>
            <a:endParaRPr lang="cs-CZ" dirty="0" smtClean="0"/>
          </a:p>
          <a:p>
            <a:r>
              <a:rPr lang="cs-CZ" b="1" dirty="0" smtClean="0"/>
              <a:t>1.</a:t>
            </a:r>
            <a:r>
              <a:rPr lang="cs-CZ" dirty="0" smtClean="0"/>
              <a:t> Pokud má alkylový zbytek šest nebo méně uhlíkových atomů, pak se </a:t>
            </a:r>
            <a:r>
              <a:rPr lang="cs-CZ" dirty="0" err="1" smtClean="0"/>
              <a:t>aren</a:t>
            </a:r>
            <a:r>
              <a:rPr lang="cs-CZ" dirty="0" smtClean="0"/>
              <a:t> pojmenovává jako </a:t>
            </a:r>
            <a:r>
              <a:rPr lang="cs-CZ" dirty="0" smtClean="0">
                <a:solidFill>
                  <a:srgbClr val="0070C0"/>
                </a:solidFill>
              </a:rPr>
              <a:t>alkylbenzen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/>
              <a:t>2.</a:t>
            </a:r>
            <a:r>
              <a:rPr lang="cs-CZ" dirty="0" smtClean="0"/>
              <a:t> Pokud má alkylový zbytek více jak 6 uhlíkových atomů, pak se sloučenina pojmenovává jako </a:t>
            </a:r>
            <a:r>
              <a:rPr lang="cs-CZ" dirty="0" smtClean="0">
                <a:solidFill>
                  <a:srgbClr val="0070C0"/>
                </a:solidFill>
              </a:rPr>
              <a:t>alkan substituovaný fenylem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fenyl se často zkracuje jako </a:t>
            </a:r>
            <a:r>
              <a:rPr lang="cs-CZ" b="1" dirty="0" err="1" smtClean="0"/>
              <a:t>Ph</a:t>
            </a:r>
            <a:r>
              <a:rPr lang="cs-CZ" dirty="0" smtClean="0"/>
              <a:t> nebo </a:t>
            </a:r>
            <a:r>
              <a:rPr lang="cs-CZ" b="1" dirty="0" smtClean="0"/>
              <a:t>φ</a:t>
            </a:r>
            <a:r>
              <a:rPr lang="cs-CZ" dirty="0" smtClean="0"/>
              <a:t> ( řecké </a:t>
            </a:r>
            <a:r>
              <a:rPr lang="cs-CZ" dirty="0" err="1" smtClean="0"/>
              <a:t>fí</a:t>
            </a:r>
            <a:r>
              <a:rPr lang="cs-CZ" dirty="0" smtClean="0"/>
              <a:t>) a používá se pro skupinu </a:t>
            </a:r>
            <a:r>
              <a:rPr lang="cs-CZ" b="1" dirty="0" smtClean="0">
                <a:solidFill>
                  <a:srgbClr val="0070C0"/>
                </a:solidFill>
              </a:rPr>
              <a:t>–C</a:t>
            </a:r>
            <a:r>
              <a:rPr lang="cs-CZ" b="1" baseline="-25000" dirty="0" smtClean="0">
                <a:solidFill>
                  <a:srgbClr val="0070C0"/>
                </a:solidFill>
              </a:rPr>
              <a:t>6</a:t>
            </a:r>
            <a:r>
              <a:rPr lang="cs-CZ" b="1" dirty="0" smtClean="0">
                <a:solidFill>
                  <a:srgbClr val="0070C0"/>
                </a:solidFill>
              </a:rPr>
              <a:t>H</a:t>
            </a:r>
            <a:r>
              <a:rPr lang="cs-CZ" b="1" baseline="-25000" dirty="0" smtClean="0">
                <a:solidFill>
                  <a:srgbClr val="0070C0"/>
                </a:solidFill>
              </a:rPr>
              <a:t>5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u sloučenin, kde je benzenové jádro substituentem.</a:t>
            </a:r>
          </a:p>
          <a:p>
            <a:endParaRPr lang="cs-CZ" dirty="0" smtClean="0"/>
          </a:p>
          <a:p>
            <a:r>
              <a:rPr lang="cs-CZ" dirty="0" smtClean="0"/>
              <a:t>Název fenol je odvozený od řeckého </a:t>
            </a:r>
            <a:r>
              <a:rPr lang="cs-CZ" i="1" dirty="0" smtClean="0">
                <a:solidFill>
                  <a:srgbClr val="00B050"/>
                </a:solidFill>
              </a:rPr>
              <a:t>pheno</a:t>
            </a:r>
            <a:r>
              <a:rPr lang="cs-CZ" dirty="0" smtClean="0"/>
              <a:t> („nesu světlo“), což připomíná skutečnost, že benzen objevil v roce 1825 Michael Faraday v olejovitém zbytku, který zanechával svítiplyn v londýnských pouličních lampách.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Uhlovodíkové zbytky odvozené od aromatických uhlovodíků se označují jako </a:t>
            </a:r>
            <a:r>
              <a:rPr lang="cs-CZ" b="1" dirty="0" smtClean="0">
                <a:solidFill>
                  <a:srgbClr val="00B050"/>
                </a:solidFill>
              </a:rPr>
              <a:t>aryly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Už dříve jsme uváděli, že zbytek od benzenu se nazývá </a:t>
            </a:r>
            <a:r>
              <a:rPr lang="cs-CZ" dirty="0" smtClean="0">
                <a:solidFill>
                  <a:srgbClr val="00B050"/>
                </a:solidFill>
              </a:rPr>
              <a:t>fenyl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                           CH</a:t>
            </a:r>
            <a:r>
              <a:rPr lang="cs-CZ" baseline="-25000" dirty="0" smtClean="0"/>
              <a:t>3</a:t>
            </a:r>
            <a:r>
              <a:rPr lang="cs-CZ" dirty="0" smtClean="0"/>
              <a:t>CHCH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3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fenylová skupina       2-</a:t>
            </a:r>
            <a:r>
              <a:rPr lang="cs-CZ" dirty="0" err="1" smtClean="0">
                <a:solidFill>
                  <a:srgbClr val="00B050"/>
                </a:solidFill>
              </a:rPr>
              <a:t>fenylheptan</a:t>
            </a:r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285852" y="3857628"/>
            <a:ext cx="1060704" cy="1128714"/>
            <a:chOff x="1214414" y="2714620"/>
            <a:chExt cx="1060704" cy="1128714"/>
          </a:xfrm>
        </p:grpSpPr>
        <p:grpSp>
          <p:nvGrpSpPr>
            <p:cNvPr id="5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7" name="Šestiúhelník 6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Vývojový diagram: spojka 7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" name="Přímá spojovací čára 5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3857620" y="3857628"/>
            <a:ext cx="1060704" cy="1128714"/>
            <a:chOff x="1214414" y="2714620"/>
            <a:chExt cx="1060704" cy="1128714"/>
          </a:xfrm>
        </p:grpSpPr>
        <p:grpSp>
          <p:nvGrpSpPr>
            <p:cNvPr id="10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2" name="Šestiúhelník 11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Vývojový diagram: spojka 12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1" name="Přímá spojovací čára 10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803</TotalTime>
  <Words>595</Words>
  <Application>Microsoft Office PowerPoint</Application>
  <PresentationFormat>Předvádění na obrazovce (4:3)</PresentationFormat>
  <Paragraphs>229</Paragraphs>
  <Slides>24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Default Theme</vt:lpstr>
      <vt:lpstr>Prezentace aplikace Microsoft Office PowerPoint</vt:lpstr>
      <vt:lpstr>Snímek 1</vt:lpstr>
      <vt:lpstr> Názvosloví arenů.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Polycyklické areny</vt:lpstr>
      <vt:lpstr>Snímek 19</vt:lpstr>
      <vt:lpstr>Snímek 20</vt:lpstr>
      <vt:lpstr>Snímek 21</vt:lpstr>
      <vt:lpstr>Snímek 22</vt:lpstr>
      <vt:lpstr>Snímek 23</vt:lpstr>
      <vt:lpstr>Metodické pokyny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vorisekj</cp:lastModifiedBy>
  <cp:revision>68</cp:revision>
  <dcterms:created xsi:type="dcterms:W3CDTF">2012-05-06T12:41:30Z</dcterms:created>
  <dcterms:modified xsi:type="dcterms:W3CDTF">2013-06-14T10:44:01Z</dcterms:modified>
</cp:coreProperties>
</file>