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8" r:id="rId2"/>
    <p:sldId id="279" r:id="rId3"/>
    <p:sldId id="259" r:id="rId4"/>
    <p:sldId id="308" r:id="rId5"/>
    <p:sldId id="317" r:id="rId6"/>
    <p:sldId id="316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33FF"/>
    <a:srgbClr val="008000"/>
    <a:srgbClr val="000000"/>
    <a:srgbClr val="FF33CC"/>
    <a:srgbClr val="86D921"/>
    <a:srgbClr val="FFFFFF"/>
    <a:srgbClr val="99CCFF"/>
    <a:srgbClr val="5F5F5F"/>
    <a:srgbClr val="878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110" d="100"/>
          <a:sy n="110" d="100"/>
        </p:scale>
        <p:origin x="-72" y="15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13DBF-5B53-4251-8F08-0103629A4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32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8500CD-13EF-4833-8CED-C27CADB34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3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14"/>
          <p:cNvSpPr>
            <a:spLocks noChangeArrowheads="1"/>
          </p:cNvSpPr>
          <p:nvPr/>
        </p:nvSpPr>
        <p:spPr bwMode="gray">
          <a:xfrm>
            <a:off x="7172325" y="1028700"/>
            <a:ext cx="1971675" cy="5829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5676900"/>
            <a:ext cx="7142163" cy="1182688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7172325" y="0"/>
            <a:ext cx="1971675" cy="990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1571625" y="5286388"/>
            <a:ext cx="7572375" cy="10382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714348" y="5357826"/>
            <a:ext cx="82153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5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Hlubotiskové válce</a:t>
            </a:r>
            <a:endParaRPr lang="cs-CZ" sz="48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8604"/>
            <a:ext cx="4714908" cy="502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089" grpId="0" animBg="1"/>
      <p:bldP spid="3090" grpId="0" animBg="1"/>
      <p:bldP spid="3092" grpId="0" animBg="1"/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CB69-D4E4-432A-8532-1363ABEDA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7963"/>
            <a:ext cx="2057400" cy="5765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7963"/>
            <a:ext cx="6019800" cy="5765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7C2AA-5E88-4B2C-8211-BC6394593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tabulku.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C966C6-FF85-4B89-87FF-BC3789B1E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graf.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6171D8-A3BE-4A1B-811D-93FF0A8B2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obrázek SmartArt.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932B7F-9715-4631-9DB6-2ACEE61F6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CE769-966B-485A-8B96-147696045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49AB1-A0DB-4BC2-A904-CACA95A7B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DBE88-F96E-4AE1-93A3-D63806BF3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ED02B-7E60-4FF2-9E51-138100A0C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9D32A-EF65-42E1-AAFF-AFBD0BFA3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BDCB4-D5D4-4DC5-AF59-5304076EF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93EB7-427A-4DC2-B36A-CCABD0948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279C0-773D-4425-BCB2-187EFD30C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8893175" y="1035050"/>
            <a:ext cx="250825" cy="1776413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gray">
          <a:xfrm>
            <a:off x="8893175" y="2855913"/>
            <a:ext cx="250825" cy="40020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115888"/>
            <a:ext cx="8893175" cy="874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0796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47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BFD2C1-4090-4095-9E86-6E4EA74F79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  <p:bldP spid="1032" grpId="1" animBg="1"/>
      <p:bldP spid="1032" grpId="2" animBg="1"/>
      <p:bldP spid="1032" grpId="3" animBg="1"/>
      <p:bldP spid="1032" grpId="4" animBg="1"/>
      <p:bldP spid="1032" grpId="6" animBg="1"/>
      <p:bldP spid="1032" grpId="7" animBg="1"/>
      <p:bldP spid="1033" grpId="0" animBg="1"/>
      <p:bldP spid="1033" grpId="1" animBg="1"/>
      <p:bldP spid="1033" grpId="2" animBg="1"/>
      <p:bldP spid="1033" grpId="3" animBg="1"/>
      <p:bldP spid="1033" grpId="4" animBg="1"/>
      <p:bldP spid="1033" grpId="6" animBg="1"/>
      <p:bldP spid="1033" grpId="7" animBg="1"/>
      <p:bldP spid="1034" grpId="0" animBg="1"/>
      <p:bldP spid="1034" grpId="1" animBg="1"/>
      <p:bldP spid="1034" grpId="2" animBg="1"/>
      <p:bldP spid="1034" grpId="3" animBg="1"/>
      <p:bldP spid="1034" grpId="4" animBg="1"/>
      <p:bldP spid="1034" grpId="6" animBg="1"/>
      <p:bldP spid="1034" grpId="7" animBg="1"/>
      <p:bldP spid="1035" grpId="0" animBg="1"/>
      <p:bldP spid="1035" grpId="1" animBg="1"/>
      <p:bldP spid="1035" grpId="2" animBg="1"/>
      <p:bldP spid="1035" grpId="3" animBg="1"/>
      <p:bldP spid="1035" grpId="4" animBg="1"/>
      <p:bldP spid="1035" grpId="6" animBg="1"/>
      <p:bldP spid="1035" grpId="7" animBg="1"/>
      <p:bldP spid="1026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s-ub.cz/projekty/2005/merka1/cd/L1/02/" TargetMode="External"/><Relationship Id="rId2" Type="http://schemas.openxmlformats.org/officeDocument/2006/relationships/hyperlink" Target="http://www.stc.cz/imag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m-edu.info/dotazy_web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14282" y="1928802"/>
            <a:ext cx="8672514" cy="4608512"/>
          </a:xfrm>
        </p:spPr>
        <p:txBody>
          <a:bodyPr>
            <a:normAutofit fontScale="90000"/>
          </a:bodyPr>
          <a:lstStyle/>
          <a:p>
            <a:pPr algn="l"/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NÁZEV:	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VY_32_INOVACE_02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ČÍSLO PROJEKTU: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CZ.1.07/1.5.00/34.0772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Kvalitní a efektivní vzdělávání pro žáky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ŠKOLA:	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Střední škola polygrafická, Olomouc, Střední novosadská 87/53, Olomouc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VYUČUJÍCÍ: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Ing.  Eva  Přikrylová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TÉMATICKÁ OBLAST: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Polygrafické materiály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		 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 PŘEDMĚT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: 		Polygrafické materiály		ROČNÍK: 1.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NÁZEV 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MATERIÁLU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Hlubotiskové válce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TYP DOKUMENTU:		Prezentace</a:t>
            </a:r>
            <a:b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ANOTACE:		Materiál 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je určen pro práci na interaktivní tabuli. 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			Prezentace 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žáky seznamuje 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s principem hlubotisku, popisuje zhotovení 				hlubotiskového válce a uvádí kovy používané při jeho výrobě. Na </a:t>
            </a:r>
            <a:r>
              <a:rPr lang="cs-CZ" sz="1600" smtClean="0">
                <a:effectLst/>
                <a:latin typeface="Times New Roman" pitchFamily="18" charset="0"/>
                <a:cs typeface="Times New Roman" pitchFamily="18" charset="0"/>
              </a:rPr>
              <a:t>závěr 				jsou 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uvedeny otázky k opakování.</a:t>
            </a:r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obrázek 1" descr="Popis: OPVK_hor_zakladni_logolink_RGB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285728"/>
            <a:ext cx="6152423" cy="123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Hlubotisk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</a:t>
            </a:r>
          </a:p>
          <a:p>
            <a:pPr>
              <a:buNone/>
            </a:pPr>
            <a:r>
              <a:rPr lang="cs-CZ" sz="2400" b="1" dirty="0" smtClean="0"/>
              <a:t>	Hlubotisk</a:t>
            </a:r>
            <a:r>
              <a:rPr lang="cs-CZ" sz="2400" dirty="0" smtClean="0"/>
              <a:t> je způsob </a:t>
            </a:r>
            <a:r>
              <a:rPr lang="cs-CZ" sz="2400" dirty="0" smtClean="0">
                <a:solidFill>
                  <a:srgbClr val="CC00CC"/>
                </a:solidFill>
              </a:rPr>
              <a:t>tisku z hloubky </a:t>
            </a:r>
            <a:r>
              <a:rPr lang="cs-CZ" sz="2400" dirty="0" smtClean="0"/>
              <a:t>- tisknoucí prvky jsou vyhloubeny do povrchu tiskové formy, netisknoucí prvky jsou nad jejich úrovní. Tiskové jamky se vyplní barvou a ta se tlakem přenese na papír.</a:t>
            </a:r>
          </a:p>
          <a:p>
            <a:pPr>
              <a:buNone/>
            </a:pPr>
            <a:r>
              <a:rPr lang="cs-CZ" sz="2400" dirty="0" smtClean="0"/>
              <a:t>	</a:t>
            </a:r>
            <a:endParaRPr lang="cs-CZ" sz="2400" dirty="0" smtClean="0">
              <a:solidFill>
                <a:srgbClr val="3333FF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69" y="4071942"/>
            <a:ext cx="4525865" cy="199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Hlubotiskové válce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</a:t>
            </a:r>
          </a:p>
          <a:p>
            <a:pPr>
              <a:buNone/>
            </a:pPr>
            <a:r>
              <a:rPr lang="cs-CZ" sz="2400" dirty="0" smtClean="0"/>
              <a:t>	Tisková forma má podobu válce, který se vyrábí z několika vrstev kovu nanesených na sebe.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/>
              <a:t>základem tiskové formy je ocelové jádro, které je poniklované tenkou vrstvou niklu (1-2µm).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/>
              <a:t>	na ocelové jádro se galvanicky nanáší vrstva mědi   (1-2 mm), do které jsou vyhloubeny jamky – tiskové body. Jamky se zhotovují jedním ze 3 způsobů: elektromechanicky, fotochemicky nebo tepelně pomocí laseru.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/>
              <a:t>	nakonec je na povrch válce galvanicky nanesen tvrdý chrom (4-6µm), který zvýší výdržnost válce při </a:t>
            </a:r>
            <a:r>
              <a:rPr lang="cs-CZ" sz="2400" dirty="0" smtClean="0"/>
              <a:t>tisku, chrom je hydrofilní a odpuzuje tiskovou barvu </a:t>
            </a:r>
            <a:r>
              <a:rPr lang="cs-CZ" sz="2400" smtClean="0"/>
              <a:t>z netisknoucích míst.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Hlubotisk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71546"/>
            <a:ext cx="8572560" cy="5286412"/>
          </a:xfrm>
        </p:spPr>
        <p:txBody>
          <a:bodyPr/>
          <a:lstStyle/>
          <a:p>
            <a:pPr marL="457200" indent="-457200">
              <a:buNone/>
            </a:pPr>
            <a:r>
              <a:rPr lang="cs-CZ" sz="2400" b="1" dirty="0" smtClean="0"/>
              <a:t>	</a:t>
            </a:r>
          </a:p>
          <a:p>
            <a:pPr marL="457200" indent="-457200">
              <a:buNone/>
            </a:pPr>
            <a:r>
              <a:rPr lang="cs-CZ" sz="2400" b="1" dirty="0" smtClean="0"/>
              <a:t>	</a:t>
            </a:r>
            <a:r>
              <a:rPr lang="cs-CZ" sz="2400" dirty="0" smtClean="0"/>
              <a:t>Výroba hlubotiskového válce je nákladný a drahý proces, proto se hlubotisk využívá pro tisk velkých nákladů      (100 000 ks a více) např. kvalitní časopisy, katalogy, tisk cenin – bankovek a známek, a v obalovém průmyslu.</a:t>
            </a:r>
            <a:endParaRPr lang="cs-CZ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4018" y="3643298"/>
            <a:ext cx="4762560" cy="285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smtClean="0"/>
              <a:t>Otázky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71546"/>
            <a:ext cx="8572560" cy="5572164"/>
          </a:xfrm>
        </p:spPr>
        <p:txBody>
          <a:bodyPr/>
          <a:lstStyle/>
          <a:p>
            <a:pPr marL="457200" indent="-457200">
              <a:buNone/>
            </a:pPr>
            <a:r>
              <a:rPr lang="cs-CZ" sz="2400" b="1" dirty="0" smtClean="0"/>
              <a:t> 	</a:t>
            </a:r>
          </a:p>
          <a:p>
            <a:pPr marL="457200" indent="-457200">
              <a:buNone/>
            </a:pPr>
            <a:r>
              <a:rPr lang="cs-CZ" sz="2400" b="1" dirty="0" smtClean="0"/>
              <a:t>	Otázky:</a:t>
            </a:r>
          </a:p>
          <a:p>
            <a:pPr>
              <a:buNone/>
            </a:pPr>
            <a:r>
              <a:rPr lang="cs-CZ" sz="2400" dirty="0" smtClean="0"/>
              <a:t>	</a:t>
            </a:r>
          </a:p>
          <a:p>
            <a:pPr>
              <a:buNone/>
            </a:pPr>
            <a:r>
              <a:rPr lang="cs-CZ" sz="2400" dirty="0" smtClean="0"/>
              <a:t>	1) Jaký je jejich princip tisku z hloubky.</a:t>
            </a:r>
          </a:p>
          <a:p>
            <a:pPr>
              <a:buNone/>
            </a:pPr>
            <a:r>
              <a:rPr lang="cs-CZ" sz="2400" dirty="0" smtClean="0"/>
              <a:t>	2) Znázorni princip tisku graficky.</a:t>
            </a:r>
          </a:p>
          <a:p>
            <a:pPr>
              <a:buNone/>
            </a:pPr>
            <a:r>
              <a:rPr lang="cs-CZ" sz="2400" dirty="0" smtClean="0"/>
              <a:t>	3) popiš postup výroby hlubotiskového válce.</a:t>
            </a:r>
          </a:p>
          <a:p>
            <a:pPr>
              <a:buNone/>
            </a:pPr>
            <a:r>
              <a:rPr lang="cs-CZ" sz="2400" dirty="0" smtClean="0"/>
              <a:t>		</a:t>
            </a:r>
          </a:p>
          <a:p>
            <a:pPr>
              <a:buNone/>
            </a:pPr>
            <a:endParaRPr lang="cs-CZ" sz="2400" dirty="0"/>
          </a:p>
        </p:txBody>
      </p:sp>
      <p:pic>
        <p:nvPicPr>
          <p:cNvPr id="4" name="Obrázek 3" descr="12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4643446"/>
            <a:ext cx="1268024" cy="1690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42984"/>
            <a:ext cx="8501122" cy="5572164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Literatura:</a:t>
            </a:r>
          </a:p>
          <a:p>
            <a:pPr lvl="0">
              <a:buFont typeface="Wingdings" pitchFamily="2" charset="2"/>
              <a:buChar char="Ø"/>
            </a:pPr>
            <a:endParaRPr lang="cs-CZ" sz="1200" dirty="0" smtClean="0"/>
          </a:p>
          <a:p>
            <a:pPr>
              <a:buFont typeface="Wingdings" pitchFamily="2" charset="2"/>
              <a:buChar char="Ø"/>
            </a:pPr>
            <a:r>
              <a:rPr lang="cs-CZ" sz="1200" dirty="0" smtClean="0"/>
              <a:t>KAPLANOVÁ, M. a kol. </a:t>
            </a:r>
            <a:r>
              <a:rPr lang="cs-CZ" sz="1200" i="1" dirty="0" smtClean="0"/>
              <a:t>Moderní polygrafie. </a:t>
            </a:r>
            <a:r>
              <a:rPr lang="cs-CZ" sz="1200" dirty="0" smtClean="0"/>
              <a:t>Praha: Svaz polygrafických podnikatelů, 2009. ISBN 978-80-254-4230-2.</a:t>
            </a:r>
          </a:p>
          <a:p>
            <a:pPr lvl="0">
              <a:buNone/>
            </a:pPr>
            <a:endParaRPr lang="cs-CZ" sz="1200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Obrázky: </a:t>
            </a:r>
          </a:p>
          <a:p>
            <a:pPr>
              <a:buFont typeface="Wingdings" pitchFamily="2" charset="2"/>
              <a:buChar char="Ø"/>
            </a:pPr>
            <a:r>
              <a:rPr lang="da-DK" sz="1200" dirty="0" smtClean="0"/>
              <a:t>liniovy.jpg</a:t>
            </a:r>
            <a:r>
              <a:rPr lang="cs-CZ" sz="1200" dirty="0" smtClean="0"/>
              <a:t> [cit. 2013–10–29]. Volně dostupné na </a:t>
            </a:r>
            <a:r>
              <a:rPr lang="en-US" sz="1200" dirty="0" smtClean="0"/>
              <a:t>&lt;</a:t>
            </a:r>
            <a:r>
              <a:rPr lang="cs-CZ" sz="1200" dirty="0" smtClean="0"/>
              <a:t> </a:t>
            </a:r>
            <a:r>
              <a:rPr lang="da-DK" sz="1200" dirty="0" smtClean="0">
                <a:hlinkClick r:id="rId2"/>
              </a:rPr>
              <a:t>http://www.stc.cz/images/</a:t>
            </a:r>
            <a:r>
              <a:rPr lang="cs-CZ" sz="1200" dirty="0" smtClean="0"/>
              <a:t> </a:t>
            </a:r>
            <a:r>
              <a:rPr lang="da-DK" sz="1200" dirty="0" smtClean="0"/>
              <a:t>&gt;.</a:t>
            </a:r>
            <a:r>
              <a:rPr lang="cs-CZ" sz="1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da-DK" sz="1200" dirty="0" smtClean="0"/>
              <a:t>hlubotisk.jpg</a:t>
            </a:r>
            <a:r>
              <a:rPr lang="cs-CZ" sz="1200" dirty="0" smtClean="0"/>
              <a:t> [cit. 2013–10–29]. Volně dostupné na </a:t>
            </a:r>
            <a:r>
              <a:rPr lang="en-US" sz="1200" dirty="0" smtClean="0"/>
              <a:t>&lt;</a:t>
            </a:r>
            <a:r>
              <a:rPr lang="cs-CZ" sz="1200" dirty="0" smtClean="0"/>
              <a:t> </a:t>
            </a:r>
            <a:r>
              <a:rPr lang="da-DK" sz="1200" dirty="0" smtClean="0">
                <a:hlinkClick r:id="rId3"/>
              </a:rPr>
              <a:t>http://www.sps-ub.cz/projekty/2005/merka1/cd/L1/02/</a:t>
            </a:r>
            <a:r>
              <a:rPr lang="cs-CZ" sz="1200" dirty="0" smtClean="0"/>
              <a:t> </a:t>
            </a:r>
            <a:r>
              <a:rPr lang="da-DK" sz="1200" dirty="0" smtClean="0"/>
              <a:t>&gt;.</a:t>
            </a:r>
            <a:r>
              <a:rPr lang="cs-CZ" sz="1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1200" dirty="0" err="1" smtClean="0"/>
              <a:t>jm</a:t>
            </a:r>
            <a:r>
              <a:rPr lang="cs-CZ" sz="1200" dirty="0" smtClean="0"/>
              <a:t>-</a:t>
            </a:r>
            <a:r>
              <a:rPr lang="cs-CZ" sz="1200" dirty="0" err="1" smtClean="0"/>
              <a:t>edu.info</a:t>
            </a:r>
            <a:r>
              <a:rPr lang="cs-CZ" sz="1200" dirty="0" smtClean="0"/>
              <a:t> [cit. 2013–04–13]. Volně dostupné na </a:t>
            </a:r>
            <a:r>
              <a:rPr lang="en-US" sz="1200" dirty="0" smtClean="0"/>
              <a:t>&lt;</a:t>
            </a:r>
            <a:r>
              <a:rPr lang="cs-CZ" sz="1200" dirty="0" smtClean="0"/>
              <a:t> </a:t>
            </a:r>
            <a:r>
              <a:rPr lang="da-DK" sz="1200" dirty="0" smtClean="0">
                <a:hlinkClick r:id="rId4"/>
              </a:rPr>
              <a:t>http://www.jm-edu.info/dotazy_web.html</a:t>
            </a:r>
            <a:r>
              <a:rPr lang="da-DK" sz="1200" dirty="0" smtClean="0"/>
              <a:t> &gt;.</a:t>
            </a:r>
          </a:p>
          <a:p>
            <a:pPr>
              <a:buNone/>
            </a:pPr>
            <a:endParaRPr lang="cs-CZ" sz="1200" dirty="0" smtClean="0"/>
          </a:p>
          <a:p>
            <a:pPr>
              <a:buNone/>
            </a:pPr>
            <a:endParaRPr lang="cs-CZ" sz="12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400" dirty="0" smtClean="0"/>
              <a:t>Zdroje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5" grpId="0"/>
      <p:bldP spid="5" grpId="1"/>
      <p:bldP spid="5" grpId="2"/>
    </p:bldLst>
  </p:timing>
</p:sld>
</file>

<file path=ppt/theme/theme1.xml><?xml version="1.0" encoding="utf-8"?>
<a:theme xmlns:a="http://schemas.openxmlformats.org/drawingml/2006/main" name="583TGp_business_light_ani">
  <a:themeElements>
    <a:clrScheme name="Default Design 1">
      <a:dk1>
        <a:srgbClr val="000000"/>
      </a:dk1>
      <a:lt1>
        <a:srgbClr val="C8D4E2"/>
      </a:lt1>
      <a:dk2>
        <a:srgbClr val="015465"/>
      </a:dk2>
      <a:lt2>
        <a:srgbClr val="808080"/>
      </a:lt2>
      <a:accent1>
        <a:srgbClr val="B96F81"/>
      </a:accent1>
      <a:accent2>
        <a:srgbClr val="84B75D"/>
      </a:accent2>
      <a:accent3>
        <a:srgbClr val="E0E6EE"/>
      </a:accent3>
      <a:accent4>
        <a:srgbClr val="000000"/>
      </a:accent4>
      <a:accent5>
        <a:srgbClr val="D9BBC1"/>
      </a:accent5>
      <a:accent6>
        <a:srgbClr val="77A653"/>
      </a:accent6>
      <a:hlink>
        <a:srgbClr val="B88A68"/>
      </a:hlink>
      <a:folHlink>
        <a:srgbClr val="91A7C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8D4E2"/>
        </a:lt1>
        <a:dk2>
          <a:srgbClr val="015465"/>
        </a:dk2>
        <a:lt2>
          <a:srgbClr val="808080"/>
        </a:lt2>
        <a:accent1>
          <a:srgbClr val="B96F81"/>
        </a:accent1>
        <a:accent2>
          <a:srgbClr val="84B75D"/>
        </a:accent2>
        <a:accent3>
          <a:srgbClr val="E0E6EE"/>
        </a:accent3>
        <a:accent4>
          <a:srgbClr val="000000"/>
        </a:accent4>
        <a:accent5>
          <a:srgbClr val="D9BBC1"/>
        </a:accent5>
        <a:accent6>
          <a:srgbClr val="77A653"/>
        </a:accent6>
        <a:hlink>
          <a:srgbClr val="B88A68"/>
        </a:hlink>
        <a:folHlink>
          <a:srgbClr val="91A7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E1C9"/>
        </a:lt1>
        <a:dk2>
          <a:srgbClr val="660066"/>
        </a:dk2>
        <a:lt2>
          <a:srgbClr val="808080"/>
        </a:lt2>
        <a:accent1>
          <a:srgbClr val="8F7AC4"/>
        </a:accent1>
        <a:accent2>
          <a:srgbClr val="D79E5F"/>
        </a:accent2>
        <a:accent3>
          <a:srgbClr val="E2EEE1"/>
        </a:accent3>
        <a:accent4>
          <a:srgbClr val="000000"/>
        </a:accent4>
        <a:accent5>
          <a:srgbClr val="C6BEDE"/>
        </a:accent5>
        <a:accent6>
          <a:srgbClr val="C38F55"/>
        </a:accent6>
        <a:hlink>
          <a:srgbClr val="6494BC"/>
        </a:hlink>
        <a:folHlink>
          <a:srgbClr val="A6BD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E3D9D3"/>
        </a:lt1>
        <a:dk2>
          <a:srgbClr val="A50021"/>
        </a:dk2>
        <a:lt2>
          <a:srgbClr val="808080"/>
        </a:lt2>
        <a:accent1>
          <a:srgbClr val="5E87CA"/>
        </a:accent1>
        <a:accent2>
          <a:srgbClr val="B75D86"/>
        </a:accent2>
        <a:accent3>
          <a:srgbClr val="EFE9E6"/>
        </a:accent3>
        <a:accent4>
          <a:srgbClr val="000000"/>
        </a:accent4>
        <a:accent5>
          <a:srgbClr val="B6C3E1"/>
        </a:accent5>
        <a:accent6>
          <a:srgbClr val="A65379"/>
        </a:accent6>
        <a:hlink>
          <a:srgbClr val="5DB648"/>
        </a:hlink>
        <a:folHlink>
          <a:srgbClr val="C2A2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583TGp_business_light_ani</Template>
  <TotalTime>3288</TotalTime>
  <Words>78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583TGp_business_light_ani</vt:lpstr>
      <vt:lpstr>NÁZEV:   VY_32_INOVACE_02 ČÍSLO PROJEKTU:  CZ.1.07/1.5.00/34.0772  NÁZEV PROJEKTU:  Kvalitní a efektivní vzdělávání pro žáky ŠKOLA:   Střední škola polygrafická, Olomouc, Střední novosadská 87/53, Olomouc VYUČUJÍCÍ:  Ing.  Eva  Přikrylová  TÉMATICKÁ OBLAST: Polygrafické materiály        PŘEDMĚT:   Polygrafické materiály  ROČNÍK: 1.    NÁZEV MATERIÁLU: Hlubotiskové válce  TYP DOKUMENTU:  Prezentace  ANOTACE:  Materiál je určen pro práci na interaktivní tabuli.     Prezentace žáky seznamuje s principem hlubotisku, popisuje zhotovení     hlubotiskového válce a uvádí kovy používané při jeho výrobě. Na závěr     jsou uvedeny otázky k opakování. </vt:lpstr>
      <vt:lpstr>Prezentace aplikace PowerPoint</vt:lpstr>
      <vt:lpstr>Hlubotisk</vt:lpstr>
      <vt:lpstr>Hlubotiskové válce</vt:lpstr>
      <vt:lpstr>Hlubotisk</vt:lpstr>
      <vt:lpstr>Otázky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KP</dc:creator>
  <cp:lastModifiedBy>Přikrylová Eva</cp:lastModifiedBy>
  <cp:revision>353</cp:revision>
  <dcterms:created xsi:type="dcterms:W3CDTF">2012-10-16T14:13:06Z</dcterms:created>
  <dcterms:modified xsi:type="dcterms:W3CDTF">2014-04-07T07:15:23Z</dcterms:modified>
</cp:coreProperties>
</file>