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5" r:id="rId2"/>
    <p:sldId id="279" r:id="rId3"/>
    <p:sldId id="259" r:id="rId4"/>
    <p:sldId id="308" r:id="rId5"/>
    <p:sldId id="291" r:id="rId6"/>
    <p:sldId id="323" r:id="rId7"/>
    <p:sldId id="317" r:id="rId8"/>
    <p:sldId id="318" r:id="rId9"/>
    <p:sldId id="319" r:id="rId10"/>
    <p:sldId id="320" r:id="rId11"/>
    <p:sldId id="321" r:id="rId12"/>
    <p:sldId id="322" r:id="rId13"/>
    <p:sldId id="316" r:id="rId14"/>
    <p:sldId id="26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8000"/>
    <a:srgbClr val="3333FF"/>
    <a:srgbClr val="000000"/>
    <a:srgbClr val="FF33CC"/>
    <a:srgbClr val="86D921"/>
    <a:srgbClr val="FFFFFF"/>
    <a:srgbClr val="99CCFF"/>
    <a:srgbClr val="5F5F5F"/>
    <a:srgbClr val="878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100" d="100"/>
          <a:sy n="100" d="100"/>
        </p:scale>
        <p:origin x="-48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813DBF-5B53-4251-8F08-0103629A4E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89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8500CD-13EF-4833-8CED-C27CADB34C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21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7172325" y="1028700"/>
            <a:ext cx="1971675" cy="5829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5676900"/>
            <a:ext cx="7142163" cy="1182688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7172325" y="0"/>
            <a:ext cx="1971675" cy="990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1571625" y="5286388"/>
            <a:ext cx="7572375" cy="1038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714348" y="5357826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Kovy v polygrafii</a:t>
            </a:r>
            <a:endParaRPr lang="cs-CZ" sz="4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7143768" cy="505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089" grpId="0" animBg="1"/>
      <p:bldP spid="3090" grpId="0" animBg="1"/>
      <p:bldP spid="3092" grpId="0" animBg="1"/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FCB69-D4E4-432A-8532-1363ABEDA1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7963"/>
            <a:ext cx="2057400" cy="57658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7963"/>
            <a:ext cx="6019800" cy="57658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7C2AA-5E88-4B2C-8211-BC63945930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cs-CZ" smtClean="0"/>
              <a:t>Klepnutím na ikonu přidáte tabulku.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C966C6-FF85-4B89-87FF-BC3789B1E7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cs-CZ" smtClean="0"/>
              <a:t>Klepnutím na ikonu přidáte graf.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6171D8-A3BE-4A1B-811D-93FF0A8B2F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cs-CZ" smtClean="0"/>
              <a:t>Klepnutím na ikonu přidáte obrázek SmartArt.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932B7F-9715-4631-9DB6-2ACEE61F69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CE769-966B-485A-8B96-1476960451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49AB1-A0DB-4BC2-A904-CACA95A7B9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DBE88-F96E-4AE1-93A3-D63806BF3B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ED02B-7E60-4FF2-9E51-138100A0CF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9D32A-EF65-42E1-AAFF-AFBD0BFA3F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BDCB4-D5D4-4DC5-AF59-5304076EFC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93EB7-427A-4DC2-B36A-CCABD09483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279C0-773D-4425-BCB2-187EFD30CA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8893175" y="1035050"/>
            <a:ext cx="250825" cy="1776413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8893175" y="2855913"/>
            <a:ext cx="250825" cy="400208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0" y="115888"/>
            <a:ext cx="8893175" cy="874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0796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BFD2C1-4090-4095-9E86-6E4EA74F79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32" grpId="1" animBg="1"/>
      <p:bldP spid="1032" grpId="2" animBg="1"/>
      <p:bldP spid="1032" grpId="3" animBg="1"/>
      <p:bldP spid="1032" grpId="4" animBg="1"/>
      <p:bldP spid="1032" grpId="6" animBg="1"/>
      <p:bldP spid="1032" grpId="7" animBg="1"/>
      <p:bldP spid="1033" grpId="0" animBg="1"/>
      <p:bldP spid="1033" grpId="1" animBg="1"/>
      <p:bldP spid="1033" grpId="2" animBg="1"/>
      <p:bldP spid="1033" grpId="3" animBg="1"/>
      <p:bldP spid="1033" grpId="4" animBg="1"/>
      <p:bldP spid="1033" grpId="6" animBg="1"/>
      <p:bldP spid="1033" grpId="7" animBg="1"/>
      <p:bldP spid="1034" grpId="0" animBg="1"/>
      <p:bldP spid="1034" grpId="1" animBg="1"/>
      <p:bldP spid="1034" grpId="2" animBg="1"/>
      <p:bldP spid="1034" grpId="3" animBg="1"/>
      <p:bldP spid="1034" grpId="4" animBg="1"/>
      <p:bldP spid="1034" grpId="6" animBg="1"/>
      <p:bldP spid="1034" grpId="7" animBg="1"/>
      <p:bldP spid="1035" grpId="0" animBg="1"/>
      <p:bldP spid="1035" grpId="1" animBg="1"/>
      <p:bldP spid="1035" grpId="2" animBg="1"/>
      <p:bldP spid="1035" grpId="3" animBg="1"/>
      <p:bldP spid="1035" grpId="4" animBg="1"/>
      <p:bldP spid="1035" grpId="6" animBg="1"/>
      <p:bldP spid="1035" grpId="7" animBg="1"/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omoditni.cz/_data/section-7/" TargetMode="External"/><Relationship Id="rId3" Type="http://schemas.openxmlformats.org/officeDocument/2006/relationships/hyperlink" Target="http://cs.wikipedia.org/wiki/Tisk" TargetMode="External"/><Relationship Id="rId7" Type="http://schemas.openxmlformats.org/officeDocument/2006/relationships/hyperlink" Target="http://static.akvarista.cz/web/imgs/clanky/tmp/" TargetMode="External"/><Relationship Id="rId2" Type="http://schemas.openxmlformats.org/officeDocument/2006/relationships/hyperlink" Target="http://cs.wikipedia.org/wiki/Kov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anoce-tradice.cz/wp-content/uploads/2011/06/" TargetMode="External"/><Relationship Id="rId5" Type="http://schemas.openxmlformats.org/officeDocument/2006/relationships/hyperlink" Target="http://cs.wikipedia.org/wiki/Hlin&#237;k" TargetMode="External"/><Relationship Id="rId10" Type="http://schemas.openxmlformats.org/officeDocument/2006/relationships/hyperlink" Target="http://www.jm-edu.info/dotazy_web.html" TargetMode="External"/><Relationship Id="rId4" Type="http://schemas.openxmlformats.org/officeDocument/2006/relationships/hyperlink" Target="http://cs.wikipedia.org/wiki/Soubor:Magnesium_crystals.jpg" TargetMode="External"/><Relationship Id="rId9" Type="http://schemas.openxmlformats.org/officeDocument/2006/relationships/hyperlink" Target="http://upload.wikimedia.org/wikipedia/common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14282" y="1928802"/>
            <a:ext cx="8672514" cy="4608512"/>
          </a:xfrm>
        </p:spPr>
        <p:txBody>
          <a:bodyPr>
            <a:normAutofit fontScale="90000"/>
          </a:bodyPr>
          <a:lstStyle/>
          <a:p>
            <a:pPr algn="l"/>
            <a: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  <a:t>NÁZEV:			</a:t>
            </a:r>
            <a:r>
              <a:rPr lang="cs-CZ" sz="1600" dirty="0" smtClean="0">
                <a:effectLst/>
                <a:latin typeface="Times New Roman" pitchFamily="18" charset="0"/>
                <a:cs typeface="Times New Roman" pitchFamily="18" charset="0"/>
              </a:rPr>
              <a:t>VY_32_INOVACE_02</a:t>
            </a:r>
            <a: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  <a:t>ČÍSLO PROJEKTU:		</a:t>
            </a:r>
            <a:r>
              <a:rPr lang="cs-CZ" sz="1600" dirty="0" smtClean="0">
                <a:effectLst/>
                <a:latin typeface="Times New Roman" pitchFamily="18" charset="0"/>
                <a:cs typeface="Times New Roman" pitchFamily="18" charset="0"/>
              </a:rPr>
              <a:t>CZ.1.07/1.5.00/34.0772</a:t>
            </a:r>
            <a: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  <a:t>NÁZEV PROJEKTU:		</a:t>
            </a:r>
            <a:r>
              <a:rPr lang="cs-CZ" sz="1600" dirty="0" smtClean="0">
                <a:effectLst/>
                <a:latin typeface="Times New Roman" pitchFamily="18" charset="0"/>
                <a:cs typeface="Times New Roman" pitchFamily="18" charset="0"/>
              </a:rPr>
              <a:t>Kvalitní a efektivní vzdělávání pro žáky</a:t>
            </a:r>
            <a: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  <a:t>ŠKOLA:			</a:t>
            </a:r>
            <a:r>
              <a:rPr lang="cs-CZ" sz="1600" dirty="0" smtClean="0">
                <a:effectLst/>
                <a:latin typeface="Times New Roman" pitchFamily="18" charset="0"/>
                <a:cs typeface="Times New Roman" pitchFamily="18" charset="0"/>
              </a:rPr>
              <a:t>Střední škola polygrafická, Olomouc, Střední novosadská 87/53, Olomouc</a:t>
            </a:r>
            <a: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  <a:t>VYUČUJÍCÍ:		</a:t>
            </a:r>
            <a:r>
              <a:rPr lang="cs-CZ" sz="1600" dirty="0" smtClean="0">
                <a:effectLst/>
                <a:latin typeface="Times New Roman" pitchFamily="18" charset="0"/>
                <a:cs typeface="Times New Roman" pitchFamily="18" charset="0"/>
              </a:rPr>
              <a:t>Ing.  Eva  Přikrylová</a:t>
            </a:r>
            <a: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  <a:t>TÉMATICKÁ OBLAST:</a:t>
            </a:r>
            <a:r>
              <a:rPr lang="cs-CZ" sz="160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smtClean="0">
                <a:latin typeface="Times New Roman" pitchFamily="18" charset="0"/>
                <a:cs typeface="Times New Roman" pitchFamily="18" charset="0"/>
              </a:rPr>
              <a:t>Polygrafické materiály </a:t>
            </a:r>
            <a:br>
              <a:rPr lang="cs-CZ" sz="160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  <a:t> PŘEDMĚT</a:t>
            </a:r>
            <a:r>
              <a:rPr lang="cs-CZ" sz="1600" dirty="0" smtClean="0">
                <a:effectLst/>
                <a:latin typeface="Times New Roman" pitchFamily="18" charset="0"/>
                <a:cs typeface="Times New Roman" pitchFamily="18" charset="0"/>
              </a:rPr>
              <a:t>: 		Polygrafické materiály		ROČNÍK: 1.</a:t>
            </a:r>
            <a: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effectLst/>
                <a:latin typeface="Times New Roman" pitchFamily="18" charset="0"/>
                <a:cs typeface="Times New Roman" pitchFamily="18" charset="0"/>
              </a:rPr>
              <a:t>NÁZEV </a:t>
            </a:r>
            <a: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  <a:t>MATERIÁLU</a:t>
            </a:r>
            <a:r>
              <a:rPr lang="cs-CZ" sz="1600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dirty="0" smtClean="0">
                <a:effectLst/>
                <a:latin typeface="Times New Roman" pitchFamily="18" charset="0"/>
                <a:cs typeface="Times New Roman" pitchFamily="18" charset="0"/>
              </a:rPr>
              <a:t>Kovy v polygrafii</a:t>
            </a:r>
            <a: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effectLst/>
                <a:latin typeface="Times New Roman" pitchFamily="18" charset="0"/>
                <a:cs typeface="Times New Roman" pitchFamily="18" charset="0"/>
              </a:rPr>
              <a:t>TYP DOKUMENTU:		Prezentace</a:t>
            </a:r>
            <a:br>
              <a:rPr lang="cs-CZ" sz="1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effectLst/>
                <a:latin typeface="Times New Roman" pitchFamily="18" charset="0"/>
                <a:cs typeface="Times New Roman" pitchFamily="18" charset="0"/>
              </a:rPr>
              <a:t>ANOTACE:		Materiál </a:t>
            </a:r>
            <a: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  <a:t>je určen pro práci na interaktivní tabuli. </a:t>
            </a:r>
            <a:b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effectLst/>
                <a:latin typeface="Times New Roman" pitchFamily="18" charset="0"/>
                <a:cs typeface="Times New Roman" pitchFamily="18" charset="0"/>
              </a:rPr>
              <a:t>			Prezentace </a:t>
            </a:r>
            <a:r>
              <a:rPr lang="cs-CZ" sz="1600" dirty="0">
                <a:effectLst/>
                <a:latin typeface="Times New Roman" pitchFamily="18" charset="0"/>
                <a:cs typeface="Times New Roman" pitchFamily="18" charset="0"/>
              </a:rPr>
              <a:t>žáky seznamuje </a:t>
            </a:r>
            <a:r>
              <a:rPr lang="cs-CZ" sz="1600" dirty="0" smtClean="0">
                <a:effectLst/>
                <a:latin typeface="Times New Roman" pitchFamily="18" charset="0"/>
                <a:cs typeface="Times New Roman" pitchFamily="18" charset="0"/>
              </a:rPr>
              <a:t>s jednotlivými kovy používanými v polygrafické 			výrobě, a to zejména při výrobě tiskových desek. Uvádí jejich 				charakteristické vlastnosti , jejich zpracování a použití.</a:t>
            </a:r>
            <a:r>
              <a:rPr lang="cs-CZ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obrázek 1" descr="Popis: OPVK_hor_zakladni_logolink_RGB_c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85728"/>
            <a:ext cx="6152423" cy="123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72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792162"/>
          </a:xfrm>
        </p:spPr>
        <p:txBody>
          <a:bodyPr/>
          <a:lstStyle/>
          <a:p>
            <a:r>
              <a:rPr lang="cs-CZ" sz="2800" dirty="0" smtClean="0"/>
              <a:t>Slitiny kovů</a:t>
            </a:r>
            <a:endParaRPr lang="en-US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71546"/>
            <a:ext cx="8572560" cy="5286412"/>
          </a:xfrm>
        </p:spPr>
        <p:txBody>
          <a:bodyPr/>
          <a:lstStyle/>
          <a:p>
            <a:pPr marL="457200" indent="-457200">
              <a:buNone/>
            </a:pPr>
            <a:r>
              <a:rPr lang="cs-CZ" sz="2400" b="1" dirty="0" smtClean="0"/>
              <a:t>	</a:t>
            </a:r>
          </a:p>
          <a:p>
            <a:pPr marL="457200" indent="-457200">
              <a:buNone/>
            </a:pPr>
            <a:r>
              <a:rPr lang="cs-CZ" sz="2400" b="1" dirty="0" smtClean="0"/>
              <a:t>	Slitiny</a:t>
            </a:r>
            <a:r>
              <a:rPr lang="cs-CZ" sz="2400" dirty="0" smtClean="0"/>
              <a:t> jsou směsi kovů, které vznikají smísením dvou nebo více roztavených kovů, vytvoří homogenní směs, která při snížení teploty ztuhne.</a:t>
            </a:r>
            <a:r>
              <a:rPr lang="cs-CZ" sz="2400" b="1" dirty="0" smtClean="0"/>
              <a:t>	</a:t>
            </a:r>
          </a:p>
          <a:p>
            <a:pPr marL="457200" indent="-457200">
              <a:buNone/>
            </a:pPr>
            <a:r>
              <a:rPr lang="cs-CZ" sz="2400" dirty="0" smtClean="0"/>
              <a:t>	</a:t>
            </a:r>
            <a:r>
              <a:rPr lang="cs-CZ" sz="2400" b="1" dirty="0" smtClean="0"/>
              <a:t>Mezi slitiny v polygrafii patří:</a:t>
            </a:r>
          </a:p>
          <a:p>
            <a:pPr marL="457200" indent="-457200">
              <a:buNone/>
            </a:pPr>
            <a:r>
              <a:rPr lang="cs-CZ" sz="2400" dirty="0" smtClean="0"/>
              <a:t>	</a:t>
            </a:r>
            <a:r>
              <a:rPr lang="cs-CZ" sz="2400" b="1" dirty="0" smtClean="0">
                <a:solidFill>
                  <a:srgbClr val="C00000"/>
                </a:solidFill>
              </a:rPr>
              <a:t>Ocel a litina </a:t>
            </a:r>
            <a:r>
              <a:rPr lang="cs-CZ" sz="2400" dirty="0" smtClean="0"/>
              <a:t>- jsou to slitiny železa, které se liší obsahem uhlíku. Ocel obsahuje do 2% uhlíku a litina nad 2% uhlíku. Ocel při zahřívání pozvolna měkne a dá se dobře opracovávat. Litina však taje náhle, není kujná a dá se zpracovávat pouze odléváním. Ocel se častěji používá s příměsemi dalších prvků např. mangan, chróm, zinek atd.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792162"/>
          </a:xfrm>
        </p:spPr>
        <p:txBody>
          <a:bodyPr/>
          <a:lstStyle/>
          <a:p>
            <a:r>
              <a:rPr lang="cs-CZ" sz="2800" dirty="0"/>
              <a:t>Slitiny kovů</a:t>
            </a:r>
            <a:endParaRPr lang="en-US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71546"/>
            <a:ext cx="8572560" cy="5286412"/>
          </a:xfrm>
        </p:spPr>
        <p:txBody>
          <a:bodyPr/>
          <a:lstStyle/>
          <a:p>
            <a:pPr marL="457200" indent="-457200">
              <a:buNone/>
            </a:pPr>
            <a:r>
              <a:rPr lang="cs-CZ" sz="2400" b="1" dirty="0" smtClean="0"/>
              <a:t>	</a:t>
            </a:r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Písmovina</a:t>
            </a:r>
            <a:r>
              <a:rPr lang="cs-CZ" sz="2400" b="1" dirty="0" smtClean="0"/>
              <a:t> </a:t>
            </a:r>
            <a:r>
              <a:rPr lang="cs-CZ" sz="2400" dirty="0" smtClean="0"/>
              <a:t>– je slitina olova, antimonu a cínu. Kombinací těchto kovů dostáváme ideální vlastnosti pro výrobu liter (písmen). Nevýhodou písmoviny je vysoká toxicita olova a antimonu. Využívala se v knihtisku na výrobu liter.</a:t>
            </a:r>
          </a:p>
          <a:p>
            <a:pPr marL="457200" indent="-457200">
              <a:buNone/>
            </a:pPr>
            <a:r>
              <a:rPr lang="cs-CZ" sz="2400" dirty="0" smtClean="0"/>
              <a:t>	</a:t>
            </a:r>
          </a:p>
          <a:p>
            <a:pPr marL="457200" indent="-457200">
              <a:buNone/>
            </a:pPr>
            <a:endParaRPr lang="cs-CZ" sz="2400" b="1" dirty="0" smtClean="0">
              <a:solidFill>
                <a:srgbClr val="008000"/>
              </a:solidFill>
            </a:endParaRPr>
          </a:p>
          <a:p>
            <a:pPr marL="457200" indent="-457200">
              <a:buNone/>
            </a:pPr>
            <a:endParaRPr lang="cs-CZ" sz="2400" b="1" dirty="0" smtClean="0">
              <a:solidFill>
                <a:srgbClr val="008000"/>
              </a:solidFill>
            </a:endParaRPr>
          </a:p>
          <a:p>
            <a:pPr marL="457200" indent="-457200">
              <a:buNone/>
            </a:pPr>
            <a:r>
              <a:rPr lang="cs-CZ" sz="2400" b="1" dirty="0" smtClean="0">
                <a:solidFill>
                  <a:srgbClr val="008000"/>
                </a:solidFill>
              </a:rPr>
              <a:t>	</a:t>
            </a:r>
          </a:p>
          <a:p>
            <a:pPr marL="457200" indent="-457200">
              <a:buNone/>
            </a:pPr>
            <a:r>
              <a:rPr lang="cs-CZ" sz="2400" b="1" dirty="0" smtClean="0">
                <a:solidFill>
                  <a:srgbClr val="008000"/>
                </a:solidFill>
              </a:rPr>
              <a:t>	Mosaz</a:t>
            </a:r>
            <a:r>
              <a:rPr lang="cs-CZ" sz="2400" b="1" dirty="0" smtClean="0"/>
              <a:t> </a:t>
            </a:r>
            <a:r>
              <a:rPr lang="cs-CZ" sz="2400" dirty="0" smtClean="0"/>
              <a:t>– je slitina mědi a zinku. Její povrch je </a:t>
            </a:r>
            <a:r>
              <a:rPr lang="cs-CZ" sz="2400" dirty="0" err="1" smtClean="0"/>
              <a:t>hydrofóbní</a:t>
            </a:r>
            <a:r>
              <a:rPr lang="cs-CZ" sz="2400" dirty="0" smtClean="0"/>
              <a:t>, čehož se v minulosti využívalo na výrobu polymetalických ofsetových forem. Dnes se používá na výrobu štočků a v metalických barvách v podobě mosazného prášku k imitaci zlatého lesku. Existují různé odstíny mosazi, podle podílu mědi a zinku.</a:t>
            </a:r>
          </a:p>
          <a:p>
            <a:pPr marL="457200" indent="-457200">
              <a:buNone/>
            </a:pPr>
            <a:endParaRPr lang="cs-CZ" sz="2400" dirty="0" smtClean="0"/>
          </a:p>
        </p:txBody>
      </p:sp>
      <p:pic>
        <p:nvPicPr>
          <p:cNvPr id="5" name="Obrázek 4" descr="Metal_movable_type.jpg"/>
          <p:cNvPicPr>
            <a:picLocks noChangeAspect="1"/>
          </p:cNvPicPr>
          <p:nvPr/>
        </p:nvPicPr>
        <p:blipFill>
          <a:blip r:embed="rId2"/>
          <a:srcRect l="5979" t="11252" b="9986"/>
          <a:stretch>
            <a:fillRect/>
          </a:stretch>
        </p:blipFill>
        <p:spPr>
          <a:xfrm>
            <a:off x="2857488" y="2714620"/>
            <a:ext cx="3370262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792162"/>
          </a:xfrm>
        </p:spPr>
        <p:txBody>
          <a:bodyPr/>
          <a:lstStyle/>
          <a:p>
            <a:r>
              <a:rPr lang="cs-CZ" sz="2800" dirty="0"/>
              <a:t>Slitiny kovů</a:t>
            </a:r>
            <a:endParaRPr lang="en-US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71546"/>
            <a:ext cx="8572560" cy="5286412"/>
          </a:xfrm>
        </p:spPr>
        <p:txBody>
          <a:bodyPr/>
          <a:lstStyle/>
          <a:p>
            <a:pPr marL="457200" indent="-457200">
              <a:buNone/>
            </a:pPr>
            <a:r>
              <a:rPr lang="cs-CZ" sz="2400" b="1" dirty="0" smtClean="0"/>
              <a:t>	</a:t>
            </a:r>
          </a:p>
          <a:p>
            <a:pPr marL="457200" indent="-457200">
              <a:buNone/>
            </a:pPr>
            <a:r>
              <a:rPr lang="cs-CZ" sz="2400" b="1" dirty="0" smtClean="0"/>
              <a:t>	</a:t>
            </a:r>
            <a:r>
              <a:rPr lang="cs-CZ" sz="2400" b="1" dirty="0" smtClean="0">
                <a:solidFill>
                  <a:srgbClr val="CC00CC"/>
                </a:solidFill>
              </a:rPr>
              <a:t>Elektron</a:t>
            </a:r>
            <a:r>
              <a:rPr lang="cs-CZ" sz="2400" b="1" dirty="0" smtClean="0"/>
              <a:t> </a:t>
            </a:r>
            <a:r>
              <a:rPr lang="cs-CZ" sz="2400" dirty="0" smtClean="0"/>
              <a:t>– je slitina hořčíku, manganu, zinku a hliníku. Základem je hořčík (95%), tato slitina je tvrdá, dobře se leptá a je rozměrově stálá. Pevnost slitiny zvyšuje hliník a zinek, mangan snižuje hořlavost. Nevýhodou slitiny je, že je náchylná ke korozi, především chemické, proto pokud se používá na barvotisky, musíme dávat pozor na </a:t>
            </a:r>
            <a:r>
              <a:rPr lang="cs-CZ" sz="2400" dirty="0" err="1" smtClean="0"/>
              <a:t>Ph</a:t>
            </a:r>
            <a:r>
              <a:rPr lang="cs-CZ" sz="2400" dirty="0" smtClean="0"/>
              <a:t> barvy, nesmí být kyselé. Využívá se také na výrobu štočků.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792162"/>
          </a:xfrm>
        </p:spPr>
        <p:txBody>
          <a:bodyPr/>
          <a:lstStyle/>
          <a:p>
            <a:r>
              <a:rPr lang="cs-CZ" sz="2800" smtClean="0"/>
              <a:t>Otázky</a:t>
            </a:r>
            <a:endParaRPr lang="en-US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71546"/>
            <a:ext cx="8572560" cy="5572164"/>
          </a:xfrm>
        </p:spPr>
        <p:txBody>
          <a:bodyPr/>
          <a:lstStyle/>
          <a:p>
            <a:pPr marL="457200" indent="-457200">
              <a:buNone/>
            </a:pPr>
            <a:r>
              <a:rPr lang="cs-CZ" sz="2400" b="1" dirty="0" smtClean="0"/>
              <a:t> 	</a:t>
            </a:r>
          </a:p>
          <a:p>
            <a:pPr marL="457200" indent="-457200">
              <a:buNone/>
            </a:pPr>
            <a:r>
              <a:rPr lang="cs-CZ" sz="2400" b="1" dirty="0" smtClean="0"/>
              <a:t>	Otázky:</a:t>
            </a:r>
          </a:p>
          <a:p>
            <a:pPr>
              <a:buNone/>
            </a:pPr>
            <a:r>
              <a:rPr lang="cs-CZ" sz="2400" dirty="0" smtClean="0"/>
              <a:t>	1) Jaké kovy se používají v polygrafii.</a:t>
            </a:r>
          </a:p>
          <a:p>
            <a:pPr>
              <a:buNone/>
            </a:pPr>
            <a:r>
              <a:rPr lang="cs-CZ" sz="2400" dirty="0" smtClean="0"/>
              <a:t>	2) Co jsou to slitiny a jaké se využívají v polygrafii.</a:t>
            </a:r>
          </a:p>
          <a:p>
            <a:pPr>
              <a:buNone/>
            </a:pPr>
            <a:r>
              <a:rPr lang="cs-CZ" sz="2400" dirty="0" smtClean="0"/>
              <a:t>	3) Uveď vlastnosti kovů důležité pro výrobu tiskových   	forem.</a:t>
            </a:r>
          </a:p>
          <a:p>
            <a:pPr>
              <a:buNone/>
            </a:pPr>
            <a:r>
              <a:rPr lang="cs-CZ" sz="2400" dirty="0" smtClean="0"/>
              <a:t>		</a:t>
            </a:r>
          </a:p>
          <a:p>
            <a:pPr>
              <a:buNone/>
            </a:pPr>
            <a:endParaRPr lang="cs-CZ" sz="2400" dirty="0"/>
          </a:p>
        </p:txBody>
      </p:sp>
      <p:pic>
        <p:nvPicPr>
          <p:cNvPr id="4" name="Obrázek 3" descr="1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4643446"/>
            <a:ext cx="1268024" cy="1690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71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42984"/>
            <a:ext cx="8501122" cy="5572164"/>
          </a:xfrm>
        </p:spPr>
        <p:txBody>
          <a:bodyPr/>
          <a:lstStyle/>
          <a:p>
            <a:pPr>
              <a:buNone/>
            </a:pPr>
            <a:r>
              <a:rPr lang="cs-CZ" sz="2000" b="1" dirty="0" smtClean="0"/>
              <a:t>Literatura:</a:t>
            </a:r>
          </a:p>
          <a:p>
            <a:pPr lvl="0">
              <a:buFont typeface="Wingdings" pitchFamily="2" charset="2"/>
              <a:buChar char="Ø"/>
            </a:pPr>
            <a:endParaRPr lang="cs-CZ" sz="1200" dirty="0" smtClean="0"/>
          </a:p>
          <a:p>
            <a:pPr lvl="0">
              <a:buFont typeface="Wingdings" pitchFamily="2" charset="2"/>
              <a:buChar char="Ø"/>
            </a:pPr>
            <a:r>
              <a:rPr lang="cs-CZ" sz="1200" smtClean="0"/>
              <a:t>http</a:t>
            </a:r>
            <a:r>
              <a:rPr lang="cs-CZ" sz="1200" dirty="0" smtClean="0"/>
              <a:t>://www.</a:t>
            </a:r>
            <a:r>
              <a:rPr lang="cs-CZ" sz="1200" dirty="0" err="1" smtClean="0"/>
              <a:t>studentske.cz</a:t>
            </a:r>
            <a:r>
              <a:rPr lang="cs-CZ" sz="1200" dirty="0" smtClean="0"/>
              <a:t>/2010/09/3a-</a:t>
            </a:r>
            <a:r>
              <a:rPr lang="cs-CZ" sz="1200" dirty="0" err="1" smtClean="0"/>
              <a:t>kovove</a:t>
            </a:r>
            <a:r>
              <a:rPr lang="cs-CZ" sz="1200" dirty="0" smtClean="0"/>
              <a:t>-</a:t>
            </a:r>
            <a:r>
              <a:rPr lang="cs-CZ" sz="1200" dirty="0" err="1" smtClean="0"/>
              <a:t>materialy.html</a:t>
            </a:r>
            <a:endParaRPr lang="cs-CZ" sz="1200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r>
              <a:rPr lang="cs-CZ" sz="2000" b="1" dirty="0" smtClean="0"/>
              <a:t>Obrázky: </a:t>
            </a:r>
          </a:p>
          <a:p>
            <a:pPr>
              <a:buFont typeface="Wingdings" pitchFamily="2" charset="2"/>
              <a:buChar char="Ø"/>
            </a:pPr>
            <a:r>
              <a:rPr lang="cs-CZ" sz="1200" dirty="0" err="1" smtClean="0"/>
              <a:t>steel</a:t>
            </a:r>
            <a:r>
              <a:rPr lang="cs-CZ" sz="1200" dirty="0" smtClean="0"/>
              <a:t>-</a:t>
            </a:r>
            <a:r>
              <a:rPr lang="cs-CZ" sz="1200" dirty="0" err="1" smtClean="0"/>
              <a:t>Dowel</a:t>
            </a:r>
            <a:r>
              <a:rPr lang="cs-CZ" sz="1200" dirty="0" smtClean="0"/>
              <a:t>-</a:t>
            </a:r>
            <a:r>
              <a:rPr lang="cs-CZ" sz="1200" dirty="0" err="1" smtClean="0"/>
              <a:t>Pins.jpg</a:t>
            </a:r>
            <a:r>
              <a:rPr lang="cs-CZ" sz="1200" dirty="0" smtClean="0"/>
              <a:t> [cit. 2013–10–28]. Volně dostupné na </a:t>
            </a:r>
            <a:r>
              <a:rPr lang="en-US" sz="1200" dirty="0" smtClean="0"/>
              <a:t>&lt;</a:t>
            </a:r>
            <a:r>
              <a:rPr lang="cs-CZ" sz="1200" dirty="0" smtClean="0"/>
              <a:t> </a:t>
            </a:r>
            <a:r>
              <a:rPr lang="da-DK" sz="1200" dirty="0" smtClean="0">
                <a:hlinkClick r:id="rId2"/>
              </a:rPr>
              <a:t>http://cs.wikipedia.org/wiki/Kovy</a:t>
            </a:r>
            <a:r>
              <a:rPr lang="cs-CZ" sz="1200" dirty="0" smtClean="0"/>
              <a:t> </a:t>
            </a:r>
            <a:r>
              <a:rPr lang="da-DK" sz="1200" dirty="0" smtClean="0"/>
              <a:t>&gt;.</a:t>
            </a:r>
            <a:r>
              <a:rPr lang="cs-CZ" sz="12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cs-CZ" sz="1200" dirty="0" err="1" smtClean="0"/>
              <a:t>Wooden</a:t>
            </a:r>
            <a:r>
              <a:rPr lang="cs-CZ" sz="1200" dirty="0" smtClean="0"/>
              <a:t> </a:t>
            </a:r>
            <a:r>
              <a:rPr lang="cs-CZ" sz="1200" dirty="0" err="1" smtClean="0"/>
              <a:t>printing</a:t>
            </a:r>
            <a:r>
              <a:rPr lang="cs-CZ" sz="1200" dirty="0" smtClean="0"/>
              <a:t> </a:t>
            </a:r>
            <a:r>
              <a:rPr lang="cs-CZ" sz="1200" dirty="0" err="1" smtClean="0"/>
              <a:t>block.jpg</a:t>
            </a:r>
            <a:r>
              <a:rPr lang="cs-CZ" sz="1200" dirty="0" smtClean="0"/>
              <a:t> [cit. 2013–10–28]. Volně dostupné na </a:t>
            </a:r>
            <a:r>
              <a:rPr lang="en-US" sz="1200" dirty="0" smtClean="0"/>
              <a:t>&lt;</a:t>
            </a:r>
            <a:r>
              <a:rPr lang="cs-CZ" sz="1200" dirty="0" smtClean="0"/>
              <a:t> </a:t>
            </a:r>
            <a:r>
              <a:rPr lang="da-DK" sz="1200" dirty="0" smtClean="0">
                <a:hlinkClick r:id="rId3"/>
              </a:rPr>
              <a:t>http://cs.wikipedia.org/wiki/Tisk </a:t>
            </a:r>
            <a:r>
              <a:rPr lang="da-DK" sz="1200" dirty="0" smtClean="0"/>
              <a:t>&gt;.</a:t>
            </a:r>
            <a:r>
              <a:rPr lang="cs-CZ" sz="12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cs-CZ" sz="1200" dirty="0" smtClean="0"/>
              <a:t>Magnesium </a:t>
            </a:r>
            <a:r>
              <a:rPr lang="cs-CZ" sz="1200" dirty="0" err="1" smtClean="0"/>
              <a:t>crystals.jpg</a:t>
            </a:r>
            <a:r>
              <a:rPr lang="cs-CZ" sz="1200" dirty="0" smtClean="0"/>
              <a:t> [cit. 2013–10–28]. Volně dostupné na </a:t>
            </a:r>
            <a:r>
              <a:rPr lang="en-US" sz="1200" dirty="0" smtClean="0"/>
              <a:t>&lt;</a:t>
            </a:r>
            <a:r>
              <a:rPr lang="cs-CZ" sz="1200" dirty="0" smtClean="0"/>
              <a:t> </a:t>
            </a:r>
            <a:r>
              <a:rPr lang="da-DK" sz="1200" dirty="0" smtClean="0">
                <a:hlinkClick r:id="rId4"/>
              </a:rPr>
              <a:t>http://cs.wikipedia.org/wiki/Soubor:Magnesium_crystals.jpg </a:t>
            </a:r>
            <a:r>
              <a:rPr lang="da-DK" sz="1200" dirty="0" smtClean="0"/>
              <a:t>&gt;.</a:t>
            </a:r>
            <a:r>
              <a:rPr lang="cs-CZ" sz="12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cs-CZ" sz="1200" dirty="0" smtClean="0"/>
              <a:t>Aluminium-4.jpg [cit. . 2013–10–28]. Volně dostupné na </a:t>
            </a:r>
            <a:r>
              <a:rPr lang="en-US" sz="1200" dirty="0" smtClean="0"/>
              <a:t>&lt;</a:t>
            </a:r>
            <a:r>
              <a:rPr lang="cs-CZ" sz="1200" dirty="0" smtClean="0"/>
              <a:t> </a:t>
            </a:r>
            <a:r>
              <a:rPr lang="cs-CZ" sz="1200" dirty="0" smtClean="0">
                <a:hlinkClick r:id="rId5"/>
              </a:rPr>
              <a:t>http://cs.wikipedia.org/wiki/Hliník</a:t>
            </a:r>
            <a:r>
              <a:rPr lang="cs-CZ" sz="1200" dirty="0" smtClean="0"/>
              <a:t> </a:t>
            </a:r>
            <a:r>
              <a:rPr lang="da-DK" sz="1200" dirty="0" smtClean="0"/>
              <a:t>&gt;.</a:t>
            </a:r>
            <a:endParaRPr lang="cs-CZ" sz="1200" dirty="0" smtClean="0"/>
          </a:p>
          <a:p>
            <a:pPr>
              <a:buFont typeface="Wingdings" pitchFamily="2" charset="2"/>
              <a:buChar char="Ø"/>
            </a:pPr>
            <a:r>
              <a:rPr lang="cs-CZ" sz="1200" dirty="0" smtClean="0"/>
              <a:t>olovo.</a:t>
            </a:r>
            <a:r>
              <a:rPr lang="cs-CZ" sz="1200" dirty="0" err="1" smtClean="0"/>
              <a:t>jpg</a:t>
            </a:r>
            <a:r>
              <a:rPr lang="cs-CZ" sz="1200" dirty="0" smtClean="0"/>
              <a:t> [cit. 2013–10–28]. Volně dostupné na </a:t>
            </a:r>
            <a:r>
              <a:rPr lang="en-US" sz="1200" dirty="0" smtClean="0"/>
              <a:t>&lt;</a:t>
            </a:r>
            <a:r>
              <a:rPr lang="cs-CZ" sz="1200" dirty="0" smtClean="0"/>
              <a:t> </a:t>
            </a:r>
            <a:r>
              <a:rPr lang="cs-CZ" sz="1200" dirty="0" smtClean="0">
                <a:hlinkClick r:id="rId6"/>
              </a:rPr>
              <a:t>http://www.</a:t>
            </a:r>
            <a:r>
              <a:rPr lang="cs-CZ" sz="1200" dirty="0" err="1" smtClean="0">
                <a:hlinkClick r:id="rId6"/>
              </a:rPr>
              <a:t>vanoce</a:t>
            </a:r>
            <a:r>
              <a:rPr lang="cs-CZ" sz="1200" dirty="0" smtClean="0">
                <a:hlinkClick r:id="rId6"/>
              </a:rPr>
              <a:t>-tradice.</a:t>
            </a:r>
            <a:r>
              <a:rPr lang="cs-CZ" sz="1200" dirty="0" err="1" smtClean="0">
                <a:hlinkClick r:id="rId6"/>
              </a:rPr>
              <a:t>cz</a:t>
            </a:r>
            <a:r>
              <a:rPr lang="cs-CZ" sz="1200" dirty="0" smtClean="0">
                <a:hlinkClick r:id="rId6"/>
              </a:rPr>
              <a:t>/</a:t>
            </a:r>
            <a:r>
              <a:rPr lang="cs-CZ" sz="1200" dirty="0" err="1" smtClean="0">
                <a:hlinkClick r:id="rId6"/>
              </a:rPr>
              <a:t>wp</a:t>
            </a:r>
            <a:r>
              <a:rPr lang="cs-CZ" sz="1200" dirty="0" smtClean="0">
                <a:hlinkClick r:id="rId6"/>
              </a:rPr>
              <a:t>-</a:t>
            </a:r>
            <a:r>
              <a:rPr lang="cs-CZ" sz="1200" dirty="0" err="1" smtClean="0">
                <a:hlinkClick r:id="rId6"/>
              </a:rPr>
              <a:t>content</a:t>
            </a:r>
            <a:r>
              <a:rPr lang="cs-CZ" sz="1200" dirty="0" smtClean="0">
                <a:hlinkClick r:id="rId6"/>
              </a:rPr>
              <a:t>/</a:t>
            </a:r>
            <a:r>
              <a:rPr lang="cs-CZ" sz="1200" dirty="0" err="1" smtClean="0">
                <a:hlinkClick r:id="rId6"/>
              </a:rPr>
              <a:t>uploads</a:t>
            </a:r>
            <a:r>
              <a:rPr lang="cs-CZ" sz="1200" dirty="0" smtClean="0">
                <a:hlinkClick r:id="rId6"/>
              </a:rPr>
              <a:t>/2011/06/</a:t>
            </a:r>
            <a:r>
              <a:rPr lang="cs-CZ" sz="1200" dirty="0" smtClean="0"/>
              <a:t> </a:t>
            </a:r>
            <a:r>
              <a:rPr lang="da-DK" sz="1200" dirty="0" smtClean="0"/>
              <a:t>&gt;.</a:t>
            </a:r>
            <a:endParaRPr lang="cs-CZ" sz="1200" dirty="0" smtClean="0"/>
          </a:p>
          <a:p>
            <a:pPr>
              <a:buFont typeface="Wingdings" pitchFamily="2" charset="2"/>
              <a:buChar char="Ø"/>
            </a:pPr>
            <a:r>
              <a:rPr lang="cs-CZ" sz="1200" dirty="0" smtClean="0"/>
              <a:t>0008367.jpg [cit. 2013–10–28]. Volně dostupné na </a:t>
            </a:r>
            <a:r>
              <a:rPr lang="en-US" sz="1200" dirty="0" smtClean="0"/>
              <a:t>&lt;</a:t>
            </a:r>
            <a:r>
              <a:rPr lang="cs-CZ" sz="1200" dirty="0" smtClean="0"/>
              <a:t> </a:t>
            </a:r>
            <a:r>
              <a:rPr lang="cs-CZ" sz="1200" dirty="0" smtClean="0">
                <a:hlinkClick r:id="rId7"/>
              </a:rPr>
              <a:t>http://static.akvarista.</a:t>
            </a:r>
            <a:r>
              <a:rPr lang="cs-CZ" sz="1200" dirty="0" err="1" smtClean="0">
                <a:hlinkClick r:id="rId7"/>
              </a:rPr>
              <a:t>cz</a:t>
            </a:r>
            <a:r>
              <a:rPr lang="cs-CZ" sz="1200" dirty="0" smtClean="0">
                <a:hlinkClick r:id="rId7"/>
              </a:rPr>
              <a:t>/web/</a:t>
            </a:r>
            <a:r>
              <a:rPr lang="cs-CZ" sz="1200" dirty="0" err="1" smtClean="0">
                <a:hlinkClick r:id="rId7"/>
              </a:rPr>
              <a:t>imgs</a:t>
            </a:r>
            <a:r>
              <a:rPr lang="cs-CZ" sz="1200" dirty="0" smtClean="0">
                <a:hlinkClick r:id="rId7"/>
              </a:rPr>
              <a:t>/</a:t>
            </a:r>
            <a:r>
              <a:rPr lang="cs-CZ" sz="1200" dirty="0" err="1" smtClean="0">
                <a:hlinkClick r:id="rId7"/>
              </a:rPr>
              <a:t>clanky</a:t>
            </a:r>
            <a:r>
              <a:rPr lang="cs-CZ" sz="1200" dirty="0" smtClean="0">
                <a:hlinkClick r:id="rId7"/>
              </a:rPr>
              <a:t>/</a:t>
            </a:r>
            <a:r>
              <a:rPr lang="cs-CZ" sz="1200" dirty="0" err="1" smtClean="0">
                <a:hlinkClick r:id="rId7"/>
              </a:rPr>
              <a:t>tmp</a:t>
            </a:r>
            <a:r>
              <a:rPr lang="cs-CZ" sz="1200" dirty="0" smtClean="0">
                <a:hlinkClick r:id="rId7"/>
              </a:rPr>
              <a:t>/</a:t>
            </a:r>
            <a:r>
              <a:rPr lang="cs-CZ" sz="1200" dirty="0" smtClean="0"/>
              <a:t> </a:t>
            </a:r>
            <a:r>
              <a:rPr lang="da-DK" sz="1200" dirty="0" smtClean="0"/>
              <a:t>&gt;.</a:t>
            </a:r>
            <a:endParaRPr lang="cs-CZ" sz="1200" dirty="0" smtClean="0"/>
          </a:p>
          <a:p>
            <a:pPr>
              <a:buFont typeface="Wingdings" pitchFamily="2" charset="2"/>
              <a:buChar char="Ø"/>
            </a:pPr>
            <a:r>
              <a:rPr lang="cs-CZ" sz="1200" dirty="0" smtClean="0"/>
              <a:t>116.jpg [cit. 2013–10–28]. Volně dostupné na </a:t>
            </a:r>
            <a:r>
              <a:rPr lang="en-US" sz="1200" dirty="0" smtClean="0"/>
              <a:t>&lt;</a:t>
            </a:r>
            <a:r>
              <a:rPr lang="cs-CZ" sz="1200" dirty="0" smtClean="0"/>
              <a:t> </a:t>
            </a:r>
            <a:r>
              <a:rPr lang="cs-CZ" sz="1200" dirty="0" smtClean="0">
                <a:hlinkClick r:id="rId8"/>
              </a:rPr>
              <a:t>http://www.</a:t>
            </a:r>
            <a:r>
              <a:rPr lang="cs-CZ" sz="1200" dirty="0" err="1" smtClean="0">
                <a:hlinkClick r:id="rId8"/>
              </a:rPr>
              <a:t>komoditni.cz</a:t>
            </a:r>
            <a:r>
              <a:rPr lang="cs-CZ" sz="1200" dirty="0" smtClean="0">
                <a:hlinkClick r:id="rId8"/>
              </a:rPr>
              <a:t>/_data/</a:t>
            </a:r>
            <a:r>
              <a:rPr lang="cs-CZ" sz="1200" dirty="0" err="1" smtClean="0">
                <a:hlinkClick r:id="rId8"/>
              </a:rPr>
              <a:t>section</a:t>
            </a:r>
            <a:r>
              <a:rPr lang="cs-CZ" sz="1200" dirty="0" smtClean="0">
                <a:hlinkClick r:id="rId8"/>
              </a:rPr>
              <a:t>-7/</a:t>
            </a:r>
            <a:r>
              <a:rPr lang="cs-CZ" sz="1200" dirty="0" smtClean="0"/>
              <a:t>  </a:t>
            </a:r>
            <a:r>
              <a:rPr lang="da-DK" sz="1200" dirty="0" smtClean="0"/>
              <a:t>&gt;.</a:t>
            </a:r>
            <a:endParaRPr lang="cs-CZ" sz="1200" dirty="0" smtClean="0"/>
          </a:p>
          <a:p>
            <a:pPr>
              <a:buFont typeface="Wingdings" pitchFamily="2" charset="2"/>
              <a:buChar char="Ø"/>
            </a:pPr>
            <a:r>
              <a:rPr lang="cs-CZ" sz="1200" dirty="0" smtClean="0"/>
              <a:t>Metal_</a:t>
            </a:r>
            <a:r>
              <a:rPr lang="cs-CZ" sz="1200" dirty="0" err="1" smtClean="0"/>
              <a:t>movable</a:t>
            </a:r>
            <a:r>
              <a:rPr lang="cs-CZ" sz="1200" dirty="0" smtClean="0"/>
              <a:t>_type.</a:t>
            </a:r>
            <a:r>
              <a:rPr lang="cs-CZ" sz="1200" dirty="0" err="1" smtClean="0"/>
              <a:t>jpg</a:t>
            </a:r>
            <a:r>
              <a:rPr lang="cs-CZ" sz="1200" dirty="0" smtClean="0"/>
              <a:t> [cit. 2013–10–28]. Volně dostupné na </a:t>
            </a:r>
            <a:r>
              <a:rPr lang="en-US" sz="1200" dirty="0" smtClean="0"/>
              <a:t>&lt;</a:t>
            </a:r>
            <a:r>
              <a:rPr lang="cs-CZ" sz="1200" dirty="0" smtClean="0"/>
              <a:t> </a:t>
            </a:r>
            <a:r>
              <a:rPr lang="cs-CZ" sz="1200" dirty="0" smtClean="0">
                <a:hlinkClick r:id="rId9"/>
              </a:rPr>
              <a:t>http://upload.wikimedia.org/wikipedia/commons/</a:t>
            </a:r>
            <a:r>
              <a:rPr lang="cs-CZ" sz="1200" dirty="0" smtClean="0"/>
              <a:t> </a:t>
            </a:r>
            <a:r>
              <a:rPr lang="da-DK" sz="1200" dirty="0" smtClean="0"/>
              <a:t>&gt;.</a:t>
            </a:r>
            <a:endParaRPr lang="cs-CZ" sz="1200" dirty="0" smtClean="0"/>
          </a:p>
          <a:p>
            <a:pPr>
              <a:buFont typeface="Wingdings" pitchFamily="2" charset="2"/>
              <a:buChar char="Ø"/>
            </a:pPr>
            <a:r>
              <a:rPr lang="cs-CZ" sz="1200" dirty="0" err="1" smtClean="0"/>
              <a:t>jm</a:t>
            </a:r>
            <a:r>
              <a:rPr lang="cs-CZ" sz="1200" dirty="0" smtClean="0"/>
              <a:t>-</a:t>
            </a:r>
            <a:r>
              <a:rPr lang="cs-CZ" sz="1200" dirty="0" err="1" smtClean="0"/>
              <a:t>edu.info</a:t>
            </a:r>
            <a:r>
              <a:rPr lang="cs-CZ" sz="1200" dirty="0" smtClean="0"/>
              <a:t> [cit. 2013–04–13]. Volně dostupné na </a:t>
            </a:r>
            <a:r>
              <a:rPr lang="en-US" sz="1200" dirty="0" smtClean="0"/>
              <a:t>&lt;</a:t>
            </a:r>
            <a:r>
              <a:rPr lang="cs-CZ" sz="1200" dirty="0" smtClean="0"/>
              <a:t> </a:t>
            </a:r>
            <a:r>
              <a:rPr lang="da-DK" sz="1200" dirty="0" smtClean="0">
                <a:hlinkClick r:id="rId10"/>
              </a:rPr>
              <a:t>http://www.jm-edu.info/dotazy_web.html</a:t>
            </a:r>
            <a:r>
              <a:rPr lang="da-DK" sz="1200" dirty="0" smtClean="0"/>
              <a:t> &gt;.</a:t>
            </a:r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endParaRPr lang="cs-CZ" sz="12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792162"/>
          </a:xfrm>
        </p:spPr>
        <p:txBody>
          <a:bodyPr/>
          <a:lstStyle/>
          <a:p>
            <a:r>
              <a:rPr lang="cs-CZ" sz="2400" dirty="0" smtClean="0"/>
              <a:t>Zdroje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5" grpId="0"/>
      <p:bldP spid="5" grpId="1"/>
      <p:bldP spid="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792162"/>
          </a:xfrm>
        </p:spPr>
        <p:txBody>
          <a:bodyPr/>
          <a:lstStyle/>
          <a:p>
            <a:r>
              <a:rPr lang="cs-CZ" sz="2800" dirty="0" smtClean="0"/>
              <a:t>Kovy v polygrafii</a:t>
            </a:r>
            <a:endParaRPr lang="en-US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00108"/>
            <a:ext cx="8501122" cy="5357850"/>
          </a:xfrm>
        </p:spPr>
        <p:txBody>
          <a:bodyPr anchor="t"/>
          <a:lstStyle/>
          <a:p>
            <a:pPr>
              <a:buNone/>
            </a:pPr>
            <a:r>
              <a:rPr lang="cs-CZ" sz="2400" dirty="0" smtClean="0"/>
              <a:t>	</a:t>
            </a:r>
          </a:p>
          <a:p>
            <a:pPr>
              <a:buNone/>
            </a:pPr>
            <a:r>
              <a:rPr lang="cs-CZ" sz="2400" b="1" dirty="0" smtClean="0"/>
              <a:t>	</a:t>
            </a:r>
            <a:r>
              <a:rPr lang="cs-CZ" sz="2400" b="1" dirty="0" smtClean="0">
                <a:solidFill>
                  <a:srgbClr val="CC00CC"/>
                </a:solidFill>
              </a:rPr>
              <a:t>Kovy</a:t>
            </a:r>
            <a:r>
              <a:rPr lang="cs-CZ" sz="2400" b="1" dirty="0" smtClean="0"/>
              <a:t> </a:t>
            </a:r>
            <a:r>
              <a:rPr lang="cs-CZ" sz="2400" dirty="0" smtClean="0"/>
              <a:t>jsou prvky s charakteristickými vlastnostmi a velmi širokým použitím. V polygrafii se využívají nejen k výrobě tiskových strojů, ale také k výrobě tiskových forem. </a:t>
            </a:r>
          </a:p>
          <a:p>
            <a:pPr>
              <a:buNone/>
            </a:pPr>
            <a:r>
              <a:rPr lang="cs-CZ" sz="2400" dirty="0" smtClean="0"/>
              <a:t>	Důležité vlastnosti kovů využívané v polygrafii: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 dirty="0" smtClean="0"/>
              <a:t>	</a:t>
            </a:r>
            <a:r>
              <a:rPr lang="cs-CZ" sz="2400" dirty="0" smtClean="0"/>
              <a:t>mechanické - tvrdost kovu, pevnost, tažnost 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	elektrické - elektrická a tepelná vodivost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	fyzikální - </a:t>
            </a:r>
            <a:r>
              <a:rPr lang="cs-CZ" sz="2400" dirty="0" err="1" smtClean="0"/>
              <a:t>hydrofóbie</a:t>
            </a:r>
            <a:r>
              <a:rPr lang="cs-CZ" sz="2400" dirty="0" smtClean="0"/>
              <a:t> a </a:t>
            </a:r>
            <a:r>
              <a:rPr lang="cs-CZ" sz="2400" dirty="0" err="1" smtClean="0"/>
              <a:t>hydrofilita</a:t>
            </a:r>
            <a:r>
              <a:rPr lang="cs-CZ" sz="24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	chemické - odolnost proti korozi,</a:t>
            </a:r>
            <a:r>
              <a:rPr lang="cs-CZ" sz="2000" dirty="0" smtClean="0"/>
              <a:t>	</a:t>
            </a:r>
          </a:p>
          <a:p>
            <a:pPr>
              <a:buNone/>
            </a:pPr>
            <a:r>
              <a:rPr lang="cs-CZ" sz="2400" dirty="0" smtClean="0"/>
              <a:t>		schopnost kovů vytvářet sloučeniny   </a:t>
            </a:r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643446"/>
            <a:ext cx="2214578" cy="191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792162"/>
          </a:xfrm>
        </p:spPr>
        <p:txBody>
          <a:bodyPr/>
          <a:lstStyle/>
          <a:p>
            <a:r>
              <a:rPr lang="cs-CZ" sz="2800" dirty="0" smtClean="0"/>
              <a:t>Kovy v polygrafii</a:t>
            </a:r>
            <a:endParaRPr lang="en-US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00108"/>
            <a:ext cx="8501122" cy="5357850"/>
          </a:xfrm>
        </p:spPr>
        <p:txBody>
          <a:bodyPr anchor="t"/>
          <a:lstStyle/>
          <a:p>
            <a:pPr>
              <a:buNone/>
            </a:pPr>
            <a:r>
              <a:rPr lang="cs-CZ" sz="2400" dirty="0" smtClean="0"/>
              <a:t>	</a:t>
            </a:r>
          </a:p>
          <a:p>
            <a:pPr>
              <a:buNone/>
            </a:pPr>
            <a:r>
              <a:rPr lang="cs-CZ" sz="2400" dirty="0" smtClean="0"/>
              <a:t>	</a:t>
            </a:r>
            <a:r>
              <a:rPr lang="cs-CZ" sz="2400" b="1" dirty="0" smtClean="0">
                <a:solidFill>
                  <a:srgbClr val="000000"/>
                </a:solidFill>
              </a:rPr>
              <a:t>Mezi kovy používané v polygrafii patří:</a:t>
            </a:r>
          </a:p>
          <a:p>
            <a:pPr>
              <a:buNone/>
            </a:pPr>
            <a:r>
              <a:rPr lang="cs-CZ" sz="2400" b="1" dirty="0" smtClean="0">
                <a:solidFill>
                  <a:srgbClr val="000000"/>
                </a:solidFill>
              </a:rPr>
              <a:t>	</a:t>
            </a:r>
            <a:r>
              <a:rPr lang="cs-CZ" sz="2400" b="1" dirty="0" smtClean="0">
                <a:solidFill>
                  <a:srgbClr val="C00000"/>
                </a:solidFill>
              </a:rPr>
              <a:t>Hořčík</a:t>
            </a:r>
            <a:r>
              <a:rPr lang="cs-CZ" sz="2400" b="1" dirty="0" smtClean="0">
                <a:solidFill>
                  <a:srgbClr val="000000"/>
                </a:solidFill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</a:rPr>
              <a:t>(Mg) </a:t>
            </a:r>
            <a:r>
              <a:rPr lang="cs-CZ" sz="2400" dirty="0" smtClean="0">
                <a:solidFill>
                  <a:srgbClr val="000000"/>
                </a:solidFill>
              </a:rPr>
              <a:t>-</a:t>
            </a:r>
            <a:r>
              <a:rPr lang="cs-CZ" sz="2400" b="1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v přírodě se nachází v magnezitu nebo dolomitu, je to lesklý, stříbrobílý kov a je velmi málo odolný vůči korozi. Dá se vyrobit elektrolýzou nebo redukcí a je velmi hořlavý. V polygrafii se využívá především ve slitinách (elektron).</a:t>
            </a:r>
          </a:p>
          <a:p>
            <a:pPr>
              <a:buNone/>
            </a:pPr>
            <a:r>
              <a:rPr lang="cs-CZ" sz="2400" dirty="0" smtClean="0">
                <a:solidFill>
                  <a:srgbClr val="000000"/>
                </a:solidFill>
              </a:rPr>
              <a:t>	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857628"/>
            <a:ext cx="4572032" cy="27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792162"/>
          </a:xfrm>
        </p:spPr>
        <p:txBody>
          <a:bodyPr/>
          <a:lstStyle/>
          <a:p>
            <a:r>
              <a:rPr lang="cs-CZ" sz="2800" dirty="0" smtClean="0"/>
              <a:t>Kovy v polygrafii</a:t>
            </a:r>
            <a:endParaRPr lang="en-US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71546"/>
            <a:ext cx="8572560" cy="5286412"/>
          </a:xfrm>
        </p:spPr>
        <p:txBody>
          <a:bodyPr/>
          <a:lstStyle/>
          <a:p>
            <a:pPr marL="457200" indent="-457200">
              <a:buNone/>
            </a:pPr>
            <a:r>
              <a:rPr lang="cs-CZ" sz="2400" b="1" dirty="0" smtClean="0"/>
              <a:t>	</a:t>
            </a:r>
            <a:r>
              <a:rPr lang="cs-CZ" sz="2400" b="1" dirty="0" smtClean="0">
                <a:solidFill>
                  <a:srgbClr val="3333FF"/>
                </a:solidFill>
              </a:rPr>
              <a:t>Hliník (</a:t>
            </a:r>
            <a:r>
              <a:rPr lang="cs-CZ" sz="2400" b="1" dirty="0" err="1" smtClean="0">
                <a:solidFill>
                  <a:srgbClr val="3333FF"/>
                </a:solidFill>
              </a:rPr>
              <a:t>Al</a:t>
            </a:r>
            <a:r>
              <a:rPr lang="cs-CZ" sz="2400" b="1" dirty="0" smtClean="0">
                <a:solidFill>
                  <a:srgbClr val="3333FF"/>
                </a:solidFill>
              </a:rPr>
              <a:t>)</a:t>
            </a:r>
            <a:r>
              <a:rPr lang="cs-CZ" sz="2400" b="1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-</a:t>
            </a:r>
            <a:r>
              <a:rPr lang="cs-CZ" sz="2400" b="1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v přírodě se nachází v bauxitu a kryolitu, je to lehký, stříbrolesklý kov, měkký, dobře vede elektrický proud a teplo, je kujný a tažný a na vzduchu se potahuje svým oxidem, proto je odolný vůči korozi.                                                 V polygrafii se využívá především                                       v ofsetu na výrobu tiskových desek. </a:t>
            </a:r>
          </a:p>
          <a:p>
            <a:pPr marL="457200" indent="-457200">
              <a:buNone/>
            </a:pPr>
            <a:r>
              <a:rPr lang="cs-CZ" sz="2400" b="1" dirty="0" smtClean="0">
                <a:solidFill>
                  <a:srgbClr val="000000"/>
                </a:solidFill>
              </a:rPr>
              <a:t>	</a:t>
            </a:r>
          </a:p>
          <a:p>
            <a:pPr marL="457200" indent="-457200">
              <a:buNone/>
            </a:pPr>
            <a:endParaRPr lang="cs-CZ" sz="2400" b="1" dirty="0" smtClean="0">
              <a:solidFill>
                <a:srgbClr val="000000"/>
              </a:solidFill>
            </a:endParaRPr>
          </a:p>
          <a:p>
            <a:pPr marL="457200" indent="-457200">
              <a:buNone/>
            </a:pPr>
            <a:r>
              <a:rPr lang="cs-CZ" sz="2400" b="1" dirty="0" smtClean="0">
                <a:solidFill>
                  <a:srgbClr val="000000"/>
                </a:solidFill>
              </a:rPr>
              <a:t>	</a:t>
            </a:r>
          </a:p>
          <a:p>
            <a:pPr marL="457200" indent="-457200">
              <a:buNone/>
            </a:pPr>
            <a:r>
              <a:rPr lang="cs-CZ" sz="2400" b="1" dirty="0" smtClean="0">
                <a:solidFill>
                  <a:srgbClr val="000000"/>
                </a:solidFill>
              </a:rPr>
              <a:t>	</a:t>
            </a:r>
            <a:r>
              <a:rPr lang="cs-CZ" sz="2400" b="1" dirty="0" smtClean="0">
                <a:solidFill>
                  <a:srgbClr val="008000"/>
                </a:solidFill>
              </a:rPr>
              <a:t>Křemík (Si)</a:t>
            </a:r>
            <a:r>
              <a:rPr lang="cs-CZ" sz="2400" b="1" dirty="0" smtClean="0"/>
              <a:t> </a:t>
            </a:r>
            <a:r>
              <a:rPr lang="cs-CZ" sz="2400" dirty="0" smtClean="0"/>
              <a:t>- v přírodě se nachází v křemenu, je to polovodič a velmi stabilní prvek, s ostatními prvky se slučuje až za vysokých teplot. Dá se vyrobit redukcí a v polygrafii se využívá v </a:t>
            </a:r>
            <a:r>
              <a:rPr lang="cs-CZ" sz="2400" dirty="0" err="1" smtClean="0"/>
              <a:t>mikrolitografii</a:t>
            </a:r>
            <a:r>
              <a:rPr lang="cs-CZ" sz="2400" dirty="0" smtClean="0"/>
              <a:t>.</a:t>
            </a:r>
          </a:p>
          <a:p>
            <a:pPr marL="457200" indent="-457200">
              <a:buNone/>
            </a:pPr>
            <a:r>
              <a:rPr lang="cs-CZ" sz="2400" dirty="0" smtClean="0"/>
              <a:t>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214554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792162"/>
          </a:xfrm>
        </p:spPr>
        <p:txBody>
          <a:bodyPr/>
          <a:lstStyle/>
          <a:p>
            <a:r>
              <a:rPr lang="cs-CZ" sz="2800" dirty="0" smtClean="0"/>
              <a:t>Kovy v polygrafii</a:t>
            </a:r>
            <a:endParaRPr lang="en-US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71546"/>
            <a:ext cx="8572560" cy="5286412"/>
          </a:xfrm>
        </p:spPr>
        <p:txBody>
          <a:bodyPr/>
          <a:lstStyle/>
          <a:p>
            <a:pPr marL="457200" indent="-457200">
              <a:buNone/>
            </a:pPr>
            <a:r>
              <a:rPr lang="cs-CZ" sz="2400" b="1" dirty="0" smtClean="0"/>
              <a:t>	</a:t>
            </a:r>
            <a:endParaRPr lang="cs-CZ" sz="2400" dirty="0" smtClean="0"/>
          </a:p>
          <a:p>
            <a:pPr marL="457200" indent="-457200">
              <a:buNone/>
            </a:pPr>
            <a:r>
              <a:rPr lang="cs-CZ" sz="2400" dirty="0" smtClean="0"/>
              <a:t>	</a:t>
            </a:r>
            <a:r>
              <a:rPr lang="cs-CZ" sz="2400" b="1" dirty="0" smtClean="0">
                <a:solidFill>
                  <a:srgbClr val="CC00CC"/>
                </a:solidFill>
              </a:rPr>
              <a:t>Cín (</a:t>
            </a:r>
            <a:r>
              <a:rPr lang="cs-CZ" sz="2400" b="1" dirty="0" err="1" smtClean="0">
                <a:solidFill>
                  <a:srgbClr val="CC00CC"/>
                </a:solidFill>
              </a:rPr>
              <a:t>Sn</a:t>
            </a:r>
            <a:r>
              <a:rPr lang="cs-CZ" sz="2400" b="1" dirty="0" smtClean="0">
                <a:solidFill>
                  <a:srgbClr val="CC00CC"/>
                </a:solidFill>
              </a:rPr>
              <a:t>) </a:t>
            </a:r>
            <a:r>
              <a:rPr lang="cs-CZ" sz="2400" dirty="0" smtClean="0"/>
              <a:t>- v přírodě se nachází v cínovci, je to bílý, stříbrolesklý kov, je měkký a kujný a tažný a nekoroduje. Vyrábí se redukcí a za nízkých teplot se mění v šedý cín. Využívá se hlubotisku při výrobě tiskové jamky vypalováním laserem.</a:t>
            </a:r>
          </a:p>
          <a:p>
            <a:pPr marL="457200" indent="-457200">
              <a:buNone/>
            </a:pPr>
            <a:r>
              <a:rPr lang="cs-CZ" sz="2400" dirty="0" smtClean="0"/>
              <a:t>	</a:t>
            </a: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Olovo (</a:t>
            </a:r>
            <a:r>
              <a:rPr lang="cs-CZ" sz="2400" b="1" dirty="0" err="1" smtClean="0">
                <a:solidFill>
                  <a:schemeClr val="accent3">
                    <a:lumMod val="50000"/>
                  </a:schemeClr>
                </a:solidFill>
              </a:rPr>
              <a:t>Pb</a:t>
            </a: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cs-CZ" sz="2400" b="1" dirty="0" smtClean="0"/>
              <a:t> -</a:t>
            </a:r>
            <a:r>
              <a:rPr lang="cs-CZ" sz="2400" dirty="0" smtClean="0"/>
              <a:t> v přírodě se nachází v galenitu, je to měkký kov, který velmi špatně vede teplo a                                elektrický proud, je odolný vůči                                     korozi a je kujný za tepla i za                                             studena, je velmi jedovatý. Je                                     základem slitiny nazvané písmovina.                                           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929066"/>
            <a:ext cx="304957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792162"/>
          </a:xfrm>
        </p:spPr>
        <p:txBody>
          <a:bodyPr/>
          <a:lstStyle/>
          <a:p>
            <a:r>
              <a:rPr lang="cs-CZ" sz="2800" dirty="0" smtClean="0"/>
              <a:t>Kovy v polygrafii</a:t>
            </a:r>
            <a:endParaRPr lang="en-US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71546"/>
            <a:ext cx="8572560" cy="5286412"/>
          </a:xfrm>
        </p:spPr>
        <p:txBody>
          <a:bodyPr/>
          <a:lstStyle/>
          <a:p>
            <a:pPr marL="457200" indent="-457200">
              <a:buNone/>
            </a:pPr>
            <a:r>
              <a:rPr lang="cs-CZ" sz="2400" b="1" dirty="0" smtClean="0"/>
              <a:t>	</a:t>
            </a:r>
          </a:p>
          <a:p>
            <a:pPr marL="457200" indent="-457200">
              <a:buNone/>
            </a:pPr>
            <a:r>
              <a:rPr lang="cs-CZ" sz="2400" b="1" dirty="0" smtClean="0"/>
              <a:t>	</a:t>
            </a:r>
            <a:r>
              <a:rPr lang="cs-CZ" sz="2400" b="1" dirty="0" smtClean="0">
                <a:solidFill>
                  <a:srgbClr val="FF0000"/>
                </a:solidFill>
              </a:rPr>
              <a:t>Železo (</a:t>
            </a:r>
            <a:r>
              <a:rPr lang="cs-CZ" sz="2400" b="1" dirty="0" err="1" smtClean="0">
                <a:solidFill>
                  <a:srgbClr val="FF0000"/>
                </a:solidFill>
              </a:rPr>
              <a:t>Fe</a:t>
            </a:r>
            <a:r>
              <a:rPr lang="cs-CZ" sz="2400" b="1" dirty="0" smtClean="0">
                <a:solidFill>
                  <a:srgbClr val="FF0000"/>
                </a:solidFill>
              </a:rPr>
              <a:t>)</a:t>
            </a:r>
            <a:r>
              <a:rPr lang="cs-CZ" sz="2400" b="1" dirty="0" smtClean="0"/>
              <a:t> </a:t>
            </a:r>
            <a:r>
              <a:rPr lang="cs-CZ" sz="2400" dirty="0" smtClean="0"/>
              <a:t>- v přírodě se nachází v krevelu, hnědelu nebo pyritu, je to stříbrolesklý kov, který je málo odolný vůči korozi, je velmi křehký, a proto se zpracovává především na ocel. Používá se jako konstrukční materiál na stroje a na jádra hlubotiskových válců.</a:t>
            </a:r>
          </a:p>
          <a:p>
            <a:pPr marL="457200" indent="-457200">
              <a:buNone/>
            </a:pPr>
            <a:r>
              <a:rPr lang="cs-CZ" sz="2400" dirty="0" smtClean="0"/>
              <a:t>	</a:t>
            </a:r>
          </a:p>
          <a:p>
            <a:pPr marL="457200" indent="-457200">
              <a:buNone/>
            </a:pPr>
            <a:endParaRPr lang="cs-CZ" sz="2400" b="1" dirty="0" smtClean="0">
              <a:solidFill>
                <a:srgbClr val="0070C0"/>
              </a:solidFill>
            </a:endParaRPr>
          </a:p>
          <a:p>
            <a:pPr marL="457200" indent="-457200">
              <a:buNone/>
            </a:pPr>
            <a:endParaRPr lang="cs-CZ" sz="2400" b="1" dirty="0" smtClean="0">
              <a:solidFill>
                <a:srgbClr val="0070C0"/>
              </a:solidFill>
            </a:endParaRPr>
          </a:p>
          <a:p>
            <a:pPr marL="457200" indent="-457200"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Chrom (</a:t>
            </a:r>
            <a:r>
              <a:rPr lang="cs-CZ" sz="2400" b="1" dirty="0" err="1" smtClean="0">
                <a:solidFill>
                  <a:srgbClr val="0070C0"/>
                </a:solidFill>
              </a:rPr>
              <a:t>Cr</a:t>
            </a:r>
            <a:r>
              <a:rPr lang="cs-CZ" sz="2400" b="1" dirty="0" smtClean="0">
                <a:solidFill>
                  <a:srgbClr val="0070C0"/>
                </a:solidFill>
              </a:rPr>
              <a:t>)</a:t>
            </a:r>
            <a:r>
              <a:rPr lang="cs-CZ" sz="2400" b="1" dirty="0" smtClean="0"/>
              <a:t> </a:t>
            </a:r>
            <a:r>
              <a:rPr lang="cs-CZ" sz="2400" dirty="0" smtClean="0"/>
              <a:t>- v přírodě se nachází v </a:t>
            </a:r>
            <a:r>
              <a:rPr lang="cs-CZ" sz="2400" dirty="0" err="1" smtClean="0"/>
              <a:t>chromitu</a:t>
            </a:r>
            <a:r>
              <a:rPr lang="cs-CZ" sz="2400" dirty="0" smtClean="0"/>
              <a:t>, vyrábí se </a:t>
            </a:r>
            <a:r>
              <a:rPr lang="cs-CZ" sz="2400" dirty="0" err="1" smtClean="0"/>
              <a:t>aluminotermicky</a:t>
            </a:r>
            <a:r>
              <a:rPr lang="cs-CZ" sz="2400" dirty="0" smtClean="0"/>
              <a:t> nebo dalšími reakcemi s křemíkem, je to lesklý, namodralý kov, je tvrdý a odolný vůči korozi. Váže na sebe vodu, čili je hydrofilní. V polygrafii se používá jako ochrana mědi na hlubotiskových válcích.</a:t>
            </a:r>
          </a:p>
          <a:p>
            <a:pPr marL="857250" lvl="1" indent="-457200">
              <a:buNone/>
            </a:pPr>
            <a:r>
              <a:rPr lang="cs-CZ" sz="2000" dirty="0" smtClean="0"/>
              <a:t>	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000372"/>
            <a:ext cx="2214610" cy="184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792162"/>
          </a:xfrm>
        </p:spPr>
        <p:txBody>
          <a:bodyPr/>
          <a:lstStyle/>
          <a:p>
            <a:r>
              <a:rPr lang="cs-CZ" sz="2800" dirty="0" smtClean="0"/>
              <a:t>Kovy v polygrafii</a:t>
            </a:r>
            <a:endParaRPr lang="en-US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71546"/>
            <a:ext cx="8572560" cy="5286412"/>
          </a:xfrm>
        </p:spPr>
        <p:txBody>
          <a:bodyPr/>
          <a:lstStyle/>
          <a:p>
            <a:pPr marL="457200" indent="-457200">
              <a:buNone/>
            </a:pPr>
            <a:r>
              <a:rPr lang="cs-CZ" sz="2400" b="1" dirty="0" smtClean="0"/>
              <a:t>	</a:t>
            </a:r>
          </a:p>
          <a:p>
            <a:pPr marL="457200" indent="-457200">
              <a:buNone/>
            </a:pPr>
            <a:r>
              <a:rPr lang="cs-CZ" sz="2400" b="1" dirty="0" smtClean="0"/>
              <a:t>	</a:t>
            </a:r>
            <a:r>
              <a:rPr lang="cs-CZ" sz="2400" b="1" dirty="0" smtClean="0">
                <a:solidFill>
                  <a:srgbClr val="3333FF"/>
                </a:solidFill>
              </a:rPr>
              <a:t>Nikl (Ni) </a:t>
            </a:r>
            <a:r>
              <a:rPr lang="cs-CZ" sz="2400" dirty="0" smtClean="0"/>
              <a:t>- v přírodě se nachází ve sloučeninách jako je nikelin, je to stříbrolesklý kov s nádechem do žluta, je tvrdý a odolný vůči korozi. Využívá se na hlubotiskové válce jako vrstva, která spojuje ocelové jádro s vrstvou mědi.</a:t>
            </a:r>
          </a:p>
          <a:p>
            <a:pPr marL="457200" indent="-457200">
              <a:buNone/>
            </a:pPr>
            <a:r>
              <a:rPr lang="cs-CZ" sz="2400" dirty="0" smtClean="0"/>
              <a:t>	</a:t>
            </a:r>
            <a:r>
              <a:rPr lang="cs-CZ" sz="2400" b="1" dirty="0" smtClean="0">
                <a:solidFill>
                  <a:srgbClr val="C00000"/>
                </a:solidFill>
              </a:rPr>
              <a:t>Měď (</a:t>
            </a:r>
            <a:r>
              <a:rPr lang="cs-CZ" sz="2400" b="1" dirty="0" err="1" smtClean="0">
                <a:solidFill>
                  <a:srgbClr val="C00000"/>
                </a:solidFill>
              </a:rPr>
              <a:t>Cu</a:t>
            </a:r>
            <a:r>
              <a:rPr lang="cs-CZ" sz="2400" b="1" dirty="0" smtClean="0">
                <a:solidFill>
                  <a:srgbClr val="C00000"/>
                </a:solidFill>
              </a:rPr>
              <a:t>) </a:t>
            </a:r>
            <a:r>
              <a:rPr lang="cs-CZ" sz="2400" dirty="0" smtClean="0"/>
              <a:t>- v přírodě se vyskytuje v chalkopyritech, je to </a:t>
            </a:r>
            <a:r>
              <a:rPr lang="cs-CZ" sz="2400" dirty="0" err="1" smtClean="0"/>
              <a:t>červenolesklý</a:t>
            </a:r>
            <a:r>
              <a:rPr lang="cs-CZ" sz="2400" dirty="0" smtClean="0"/>
              <a:t> kov, měkký a odolný vůči korozi, pokrývá se tzv. měděnkou, vede dobře elektrický proud a teplo, je kujný a tažný a polygrafii se využívá                                           na hlubotiskové válce, kde se leptá                                   chloridem železitým a tak se vytvářejí                          tiskové body.</a:t>
            </a:r>
          </a:p>
          <a:p>
            <a:pPr marL="457200" indent="-457200">
              <a:buNone/>
            </a:pPr>
            <a:endParaRPr lang="cs-CZ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130554"/>
            <a:ext cx="2928958" cy="272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792162"/>
          </a:xfrm>
        </p:spPr>
        <p:txBody>
          <a:bodyPr/>
          <a:lstStyle/>
          <a:p>
            <a:r>
              <a:rPr lang="cs-CZ" sz="2800" dirty="0" smtClean="0"/>
              <a:t>Kovy v polygrafii</a:t>
            </a:r>
            <a:endParaRPr lang="en-US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71546"/>
            <a:ext cx="8572560" cy="5286412"/>
          </a:xfrm>
        </p:spPr>
        <p:txBody>
          <a:bodyPr/>
          <a:lstStyle/>
          <a:p>
            <a:pPr marL="457200" indent="-457200">
              <a:buNone/>
            </a:pPr>
            <a:r>
              <a:rPr lang="cs-CZ" sz="2400" b="1" dirty="0" smtClean="0"/>
              <a:t>	</a:t>
            </a:r>
          </a:p>
          <a:p>
            <a:pPr marL="457200" indent="-457200">
              <a:buNone/>
            </a:pPr>
            <a:r>
              <a:rPr lang="cs-CZ" sz="2400" b="1" dirty="0" smtClean="0"/>
              <a:t>	</a:t>
            </a:r>
            <a:r>
              <a:rPr lang="cs-CZ" sz="2400" b="1" dirty="0" smtClean="0">
                <a:solidFill>
                  <a:srgbClr val="FFC000"/>
                </a:solidFill>
              </a:rPr>
              <a:t>Zinek (</a:t>
            </a:r>
            <a:r>
              <a:rPr lang="cs-CZ" sz="2400" b="1" dirty="0" err="1" smtClean="0">
                <a:solidFill>
                  <a:srgbClr val="FFC000"/>
                </a:solidFill>
              </a:rPr>
              <a:t>Zn</a:t>
            </a:r>
            <a:r>
              <a:rPr lang="cs-CZ" sz="2400" b="1" dirty="0" smtClean="0">
                <a:solidFill>
                  <a:srgbClr val="FFC000"/>
                </a:solidFill>
              </a:rPr>
              <a:t>)</a:t>
            </a:r>
            <a:r>
              <a:rPr lang="cs-CZ" sz="2400" b="1" dirty="0" smtClean="0"/>
              <a:t> </a:t>
            </a:r>
            <a:r>
              <a:rPr lang="cs-CZ" sz="2400" dirty="0" smtClean="0"/>
              <a:t>- v přírodě se vyskytuje ve sfaleritu, je to stříbrolesklý kov s nádechem do modra, vyrábí se elektrolyticky, dobře se odlévá a tvaruje, používá se na hlubotiskové válce, u kterých se vypalují tiskové body laserem nebo se do něj vyleptávají štočky.</a:t>
            </a:r>
          </a:p>
          <a:p>
            <a:pPr marL="457200" indent="-457200">
              <a:buNone/>
            </a:pPr>
            <a:r>
              <a:rPr lang="cs-CZ" sz="2400" dirty="0" smtClean="0"/>
              <a:t>	</a:t>
            </a:r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</a:rPr>
              <a:t>Stříbro (</a:t>
            </a:r>
            <a:r>
              <a:rPr lang="cs-CZ" sz="2400" b="1" dirty="0" err="1" smtClean="0">
                <a:solidFill>
                  <a:schemeClr val="accent3">
                    <a:lumMod val="75000"/>
                  </a:schemeClr>
                </a:solidFill>
              </a:rPr>
              <a:t>Ag</a:t>
            </a:r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r>
              <a:rPr lang="cs-CZ" sz="2400" b="1" dirty="0" smtClean="0"/>
              <a:t> -</a:t>
            </a:r>
            <a:r>
              <a:rPr lang="cs-CZ" sz="2400" dirty="0" smtClean="0"/>
              <a:t> je to stříbrolesklý kov, měkký, kujný a tažný, je odolný vůči korozi a reaguje se sloučeninami síry, např. vzniká sulfid stříbrný, což způsobuje černání stříbra.         V polygrafii se využívá sloučeninách,                                  které redukcí na stříbro umožňují                            vytvoření obrazu na fotografiích.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499608"/>
            <a:ext cx="3143240" cy="235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3TGp_business_light_ani">
  <a:themeElements>
    <a:clrScheme name="Default Design 1">
      <a:dk1>
        <a:srgbClr val="000000"/>
      </a:dk1>
      <a:lt1>
        <a:srgbClr val="C8D4E2"/>
      </a:lt1>
      <a:dk2>
        <a:srgbClr val="015465"/>
      </a:dk2>
      <a:lt2>
        <a:srgbClr val="808080"/>
      </a:lt2>
      <a:accent1>
        <a:srgbClr val="B96F81"/>
      </a:accent1>
      <a:accent2>
        <a:srgbClr val="84B75D"/>
      </a:accent2>
      <a:accent3>
        <a:srgbClr val="E0E6EE"/>
      </a:accent3>
      <a:accent4>
        <a:srgbClr val="000000"/>
      </a:accent4>
      <a:accent5>
        <a:srgbClr val="D9BBC1"/>
      </a:accent5>
      <a:accent6>
        <a:srgbClr val="77A653"/>
      </a:accent6>
      <a:hlink>
        <a:srgbClr val="B88A68"/>
      </a:hlink>
      <a:folHlink>
        <a:srgbClr val="91A7C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8D4E2"/>
        </a:lt1>
        <a:dk2>
          <a:srgbClr val="015465"/>
        </a:dk2>
        <a:lt2>
          <a:srgbClr val="808080"/>
        </a:lt2>
        <a:accent1>
          <a:srgbClr val="B96F81"/>
        </a:accent1>
        <a:accent2>
          <a:srgbClr val="84B75D"/>
        </a:accent2>
        <a:accent3>
          <a:srgbClr val="E0E6EE"/>
        </a:accent3>
        <a:accent4>
          <a:srgbClr val="000000"/>
        </a:accent4>
        <a:accent5>
          <a:srgbClr val="D9BBC1"/>
        </a:accent5>
        <a:accent6>
          <a:srgbClr val="77A653"/>
        </a:accent6>
        <a:hlink>
          <a:srgbClr val="B88A68"/>
        </a:hlink>
        <a:folHlink>
          <a:srgbClr val="91A7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E1C9"/>
        </a:lt1>
        <a:dk2>
          <a:srgbClr val="660066"/>
        </a:dk2>
        <a:lt2>
          <a:srgbClr val="808080"/>
        </a:lt2>
        <a:accent1>
          <a:srgbClr val="8F7AC4"/>
        </a:accent1>
        <a:accent2>
          <a:srgbClr val="D79E5F"/>
        </a:accent2>
        <a:accent3>
          <a:srgbClr val="E2EEE1"/>
        </a:accent3>
        <a:accent4>
          <a:srgbClr val="000000"/>
        </a:accent4>
        <a:accent5>
          <a:srgbClr val="C6BEDE"/>
        </a:accent5>
        <a:accent6>
          <a:srgbClr val="C38F55"/>
        </a:accent6>
        <a:hlink>
          <a:srgbClr val="6494BC"/>
        </a:hlink>
        <a:folHlink>
          <a:srgbClr val="A6BD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E3D9D3"/>
        </a:lt1>
        <a:dk2>
          <a:srgbClr val="A50021"/>
        </a:dk2>
        <a:lt2>
          <a:srgbClr val="808080"/>
        </a:lt2>
        <a:accent1>
          <a:srgbClr val="5E87CA"/>
        </a:accent1>
        <a:accent2>
          <a:srgbClr val="B75D86"/>
        </a:accent2>
        <a:accent3>
          <a:srgbClr val="EFE9E6"/>
        </a:accent3>
        <a:accent4>
          <a:srgbClr val="000000"/>
        </a:accent4>
        <a:accent5>
          <a:srgbClr val="B6C3E1"/>
        </a:accent5>
        <a:accent6>
          <a:srgbClr val="A65379"/>
        </a:accent6>
        <a:hlink>
          <a:srgbClr val="5DB648"/>
        </a:hlink>
        <a:folHlink>
          <a:srgbClr val="C2A2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583TGp_business_light_ani</Template>
  <TotalTime>3108</TotalTime>
  <Words>175</Words>
  <Application>Microsoft Office PowerPoint</Application>
  <PresentationFormat>Předvádění na obrazovce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583TGp_business_light_ani</vt:lpstr>
      <vt:lpstr>NÁZEV:   VY_32_INOVACE_02 ČÍSLO PROJEKTU:  CZ.1.07/1.5.00/34.0772  NÁZEV PROJEKTU:  Kvalitní a efektivní vzdělávání pro žáky ŠKOLA:   Střední škola polygrafická, Olomouc, Střední novosadská 87/53, Olomouc VYUČUJÍCÍ:  Ing.  Eva  Přikrylová  TÉMATICKÁ OBLAST: Polygrafické materiály    PŘEDMĚT:   Polygrafické materiály  ROČNÍK: 1.    NÁZEV MATERIÁLU: Kovy v polygrafii  TYP DOKUMENTU:  Prezentace  ANOTACE:  Materiál je určen pro práci na interaktivní tabuli.     Prezentace žáky seznamuje s jednotlivými kovy používanými v polygrafické    výrobě, a to zejména při výrobě tiskových desek. Uvádí jejich     charakteristické vlastnosti , jejich zpracování a použití. </vt:lpstr>
      <vt:lpstr>Prezentace aplikace PowerPoint</vt:lpstr>
      <vt:lpstr>Kovy v polygrafii</vt:lpstr>
      <vt:lpstr>Kovy v polygrafii</vt:lpstr>
      <vt:lpstr>Kovy v polygrafii</vt:lpstr>
      <vt:lpstr>Kovy v polygrafii</vt:lpstr>
      <vt:lpstr>Kovy v polygrafii</vt:lpstr>
      <vt:lpstr>Kovy v polygrafii</vt:lpstr>
      <vt:lpstr>Kovy v polygrafii</vt:lpstr>
      <vt:lpstr>Slitiny kovů</vt:lpstr>
      <vt:lpstr>Slitiny kovů</vt:lpstr>
      <vt:lpstr>Slitiny kovů</vt:lpstr>
      <vt:lpstr>Otázky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KP</dc:creator>
  <cp:lastModifiedBy>Přikrylová Eva</cp:lastModifiedBy>
  <cp:revision>333</cp:revision>
  <dcterms:created xsi:type="dcterms:W3CDTF">2012-10-16T14:13:06Z</dcterms:created>
  <dcterms:modified xsi:type="dcterms:W3CDTF">2014-02-05T15:58:49Z</dcterms:modified>
</cp:coreProperties>
</file>