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6" r:id="rId1"/>
  </p:sldMasterIdLst>
  <p:notesMasterIdLst>
    <p:notesMasterId r:id="rId9"/>
  </p:notesMasterIdLst>
  <p:sldIdLst>
    <p:sldId id="260" r:id="rId2"/>
    <p:sldId id="266" r:id="rId3"/>
    <p:sldId id="263" r:id="rId4"/>
    <p:sldId id="272" r:id="rId5"/>
    <p:sldId id="273" r:id="rId6"/>
    <p:sldId id="267" r:id="rId7"/>
    <p:sldId id="271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A10F"/>
    <a:srgbClr val="A6F890"/>
    <a:srgbClr val="66FF66"/>
    <a:srgbClr val="25F75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E069FC-C2A3-45D3-8488-4B476B21F13D}" type="datetimeFigureOut">
              <a:rPr lang="cs-CZ" smtClean="0"/>
              <a:pPr/>
              <a:t>26.10.2013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06F058-7D7E-4D72-99CA-A15BE9E715B6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CF6952-A43E-4E8A-AB4D-15FA3F15CA24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smtClean="0"/>
              <a:t>ko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06F058-7D7E-4D72-99CA-A15BE9E715B6}" type="slidenum">
              <a:rPr lang="cs-CZ" smtClean="0"/>
              <a:pPr/>
              <a:t>7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4BEBED5-D5D3-4335-9C96-FCDAFADA38FC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0702FD-6AD4-48C8-B1E5-C9DE7E5BF75A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E2C46-9790-47FF-8317-137BA8326BD0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AAF4A07-C2FA-4CBA-B5A0-314F4C347622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A897FDA-20DB-44E8-9E96-5079581005CE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768FE-226B-45C6-9109-9177E79C6AE1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CF9CF-C69F-472D-8B17-27ADF0D773E5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04EB77B-014B-4208-98ED-6933D87AE5F6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B112E5-506A-40A2-BFB5-D235E30893F0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6B5AB40-97E6-465B-97DE-25A1D73341CD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2179F26-58AB-4AD9-A527-A74A4301634F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70F5C49-366F-4E3C-8347-F09612DA912C}" type="datetime1">
              <a:rPr lang="cs-CZ" smtClean="0"/>
              <a:pPr/>
              <a:t>26.10.2013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BA619F5-EE30-4CF2-B1E3-41D3DB6A92F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675170269"/>
              </p:ext>
            </p:extLst>
          </p:nvPr>
        </p:nvGraphicFramePr>
        <p:xfrm>
          <a:off x="1979712" y="2132856"/>
          <a:ext cx="6929486" cy="3720476"/>
        </p:xfrm>
        <a:graphic>
          <a:graphicData uri="http://schemas.openxmlformats.org/drawingml/2006/table">
            <a:tbl>
              <a:tblPr firstCol="1">
                <a:effectLst/>
                <a:tableStyleId>{8799B23B-EC83-4686-B30A-512413B5E67A}</a:tableStyleId>
              </a:tblPr>
              <a:tblGrid>
                <a:gridCol w="2786082"/>
                <a:gridCol w="4143404"/>
              </a:tblGrid>
              <a:tr h="720080">
                <a:tc gridSpan="2">
                  <a:txBody>
                    <a:bodyPr/>
                    <a:lstStyle/>
                    <a:p>
                      <a:pPr marL="71755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Střední odborná škola a Střední odborné učiliště, </a:t>
                      </a:r>
                      <a:b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Hradec Králové, </a:t>
                      </a:r>
                      <a:r>
                        <a:rPr lang="cs-CZ" sz="1700" dirty="0" err="1" smtClean="0">
                          <a:latin typeface="Arial" pitchFamily="34" charset="0"/>
                          <a:cs typeface="Arial" pitchFamily="34" charset="0"/>
                        </a:rPr>
                        <a:t>Vocelova</a:t>
                      </a:r>
                      <a:r>
                        <a:rPr lang="cs-CZ" sz="1700" dirty="0" smtClean="0">
                          <a:latin typeface="Arial" pitchFamily="34" charset="0"/>
                          <a:cs typeface="Arial" pitchFamily="34" charset="0"/>
                        </a:rPr>
                        <a:t> 1338, příspěvková organizace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cs-CZ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Registrační číslo projektu: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l"/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CZ.1.07/1.5.00/34.0245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Číslo DUM: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kern="1200" dirty="0" smtClean="0">
                          <a:latin typeface="Arial" pitchFamily="34" charset="0"/>
                          <a:cs typeface="Times New Roman" pitchFamily="18" charset="0"/>
                        </a:rPr>
                        <a:t>VY_32_INOVACE_05_C_14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Tematická oblast: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Příslušenství otopných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soustav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Téma: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l-PL" sz="1600" dirty="0" smtClean="0">
                          <a:latin typeface="Arial" pitchFamily="34" charset="0"/>
                          <a:cs typeface="Times New Roman" pitchFamily="18" charset="0"/>
                        </a:rPr>
                        <a:t>Otevřená otopná soustava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Autor: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Ing.</a:t>
                      </a:r>
                      <a:r>
                        <a:rPr lang="cs-CZ" sz="1600" baseline="0" dirty="0" smtClean="0">
                          <a:latin typeface="Arial" pitchFamily="34" charset="0"/>
                          <a:cs typeface="Times New Roman" pitchFamily="18" charset="0"/>
                        </a:rPr>
                        <a:t> Václav Nepokoj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  <a:tr h="500066"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Datum vytvoření: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dirty="0" smtClean="0">
                          <a:latin typeface="Arial" pitchFamily="34" charset="0"/>
                          <a:cs typeface="Times New Roman" pitchFamily="18" charset="0"/>
                        </a:rPr>
                        <a:t>Únor 2013</a:t>
                      </a:r>
                      <a:endParaRPr lang="cs-CZ" sz="1600" dirty="0">
                        <a:latin typeface="Arial" pitchFamily="34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w="25400" h="25400" prst="angle"/>
                      <a:lightRig rig="flood" dir="t"/>
                    </a:cell3D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pic>
        <p:nvPicPr>
          <p:cNvPr id="6" name="Picture 2" descr="sosasou-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95736" y="2204864"/>
            <a:ext cx="579437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1" descr="OPVK_hor_zakladni_logolink_RGB_cz.jpg"/>
          <p:cNvPicPr>
            <a:picLocks noChangeAspect="1" noChangeArrowheads="1"/>
          </p:cNvPicPr>
          <p:nvPr/>
        </p:nvPicPr>
        <p:blipFill>
          <a:blip r:embed="rId3" cstate="print">
            <a:lum bright="10000" contrast="16000"/>
          </a:blip>
          <a:srcRect/>
          <a:stretch>
            <a:fillRect/>
          </a:stretch>
        </p:blipFill>
        <p:spPr bwMode="auto">
          <a:xfrm>
            <a:off x="1979712" y="332656"/>
            <a:ext cx="6896100" cy="150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sx="1000" sy="1000" algn="ctr" rotWithShape="0">
              <a:srgbClr val="000000"/>
            </a:outerShdw>
          </a:effectLst>
        </p:spPr>
      </p:pic>
      <p:sp>
        <p:nvSpPr>
          <p:cNvPr id="8" name="Obdélník 7"/>
          <p:cNvSpPr/>
          <p:nvPr/>
        </p:nvSpPr>
        <p:spPr>
          <a:xfrm>
            <a:off x="2051720" y="1916831"/>
            <a:ext cx="6840760" cy="444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Anotace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latin typeface="Arial" pitchFamily="34" charset="0"/>
                <a:cs typeface="Arial" pitchFamily="34" charset="0"/>
              </a:rPr>
              <a:t>Materiál je určen pro  </a:t>
            </a:r>
            <a:r>
              <a:rPr lang="cs-CZ" smtClean="0">
                <a:latin typeface="Arial" pitchFamily="34" charset="0"/>
                <a:cs typeface="Arial" pitchFamily="34" charset="0"/>
              </a:rPr>
              <a:t>studijní obor </a:t>
            </a:r>
            <a:r>
              <a:rPr lang="cs-CZ" dirty="0" smtClean="0">
                <a:latin typeface="Arial" pitchFamily="34" charset="0"/>
                <a:cs typeface="Arial" pitchFamily="34" charset="0"/>
              </a:rPr>
              <a:t>MIEZ, předmětu VYTÁPĚNÍ, inovuje výuku použitím multimediálních pomůcek – prezentace s názornými obrázky a schématy doplněných textem podporujícím výklad učitele.</a:t>
            </a:r>
          </a:p>
          <a:p>
            <a:pPr marL="432000" lvl="0" indent="-43200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sz="3600" b="1" dirty="0" smtClean="0">
                <a:latin typeface="Arial" pitchFamily="34" charset="0"/>
                <a:cs typeface="Arial" pitchFamily="34" charset="0"/>
              </a:rPr>
              <a:t>Metodický pokyn</a:t>
            </a:r>
          </a:p>
          <a:p>
            <a:pPr lvl="0" algn="just">
              <a:lnSpc>
                <a:spcPct val="120000"/>
              </a:lnSpc>
              <a:spcBef>
                <a:spcPts val="600"/>
              </a:spcBef>
              <a:spcAft>
                <a:spcPts val="1200"/>
              </a:spcAft>
              <a:defRPr/>
            </a:pPr>
            <a:r>
              <a:rPr lang="cs-CZ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Materiál používá učitel při výkladu – pro větší názornost a atraktivnost výuky a zároveň jej mohou využívat žáci pro domácí přípravu na výuku.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268760"/>
            <a:ext cx="8640960" cy="5256584"/>
          </a:xfrm>
        </p:spPr>
        <p:txBody>
          <a:bodyPr>
            <a:noAutofit/>
          </a:bodyPr>
          <a:lstStyle/>
          <a:p>
            <a:pPr marL="449263" indent="-449263"/>
            <a:r>
              <a:rPr lang="cs-CZ" sz="2800" dirty="0" smtClean="0">
                <a:latin typeface="Arial" pitchFamily="34" charset="0"/>
                <a:cs typeface="Arial" pitchFamily="34" charset="0"/>
              </a:rPr>
              <a:t>Typickým znakem pro otevřenou otopnou soustavu je trvalé propojení s atmosférou prostřednictvím otevřené expanzní nádoby.</a:t>
            </a:r>
          </a:p>
          <a:p>
            <a:pPr marL="449263" indent="-449263"/>
            <a:r>
              <a:rPr lang="cs-CZ" sz="2800" dirty="0" smtClean="0">
                <a:latin typeface="Arial" pitchFamily="34" charset="0"/>
                <a:cs typeface="Arial" pitchFamily="34" charset="0"/>
              </a:rPr>
              <a:t>Expanzní nádoba je otevřená a umístěna na nejvyšším místě otopné soustavy.</a:t>
            </a:r>
          </a:p>
          <a:p>
            <a:pPr marL="449263" indent="-449263"/>
            <a:r>
              <a:rPr lang="cs-CZ" sz="2800" dirty="0" smtClean="0">
                <a:latin typeface="Arial" pitchFamily="34" charset="0"/>
                <a:cs typeface="Arial" pitchFamily="34" charset="0"/>
              </a:rPr>
              <a:t>Kotel je s expanzní nádobou propojen neuzavíratelným pojistným potrubím, které ve spojení s ní je zároveň pojistným zařízením . </a:t>
            </a:r>
          </a:p>
          <a:p>
            <a:pPr marL="449263" indent="-449263"/>
            <a:r>
              <a:rPr lang="cs-CZ" sz="2800" dirty="0" smtClean="0">
                <a:latin typeface="Arial" pitchFamily="34" charset="0"/>
                <a:cs typeface="Arial" pitchFamily="34" charset="0"/>
              </a:rPr>
              <a:t>V případě překročení nejvyššího dovoleného přetlaku je kontrolovaným přepadem EN odváděna  přebytečná voda.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3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Otevřená otopná soustava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640960" cy="6192688"/>
          </a:xfrm>
        </p:spPr>
        <p:txBody>
          <a:bodyPr>
            <a:noAutofit/>
          </a:bodyPr>
          <a:lstStyle/>
          <a:p>
            <a:pPr marL="449263" indent="-449263"/>
            <a:r>
              <a:rPr lang="cs-CZ" sz="2800" dirty="0" smtClean="0">
                <a:latin typeface="Arial" pitchFamily="34" charset="0"/>
                <a:cs typeface="Arial" pitchFamily="34" charset="0"/>
              </a:rPr>
              <a:t>Výhody otevřené otopné soustavy</a:t>
            </a:r>
          </a:p>
          <a:p>
            <a:pPr marL="815023" lvl="1" indent="-449263"/>
            <a:r>
              <a:rPr lang="cs-CZ" sz="2500" dirty="0" smtClean="0">
                <a:latin typeface="Arial" pitchFamily="34" charset="0"/>
                <a:cs typeface="Arial" pitchFamily="34" charset="0"/>
              </a:rPr>
              <a:t>V případě přehřátí nemůže být poškozena zvýšením tlaku.</a:t>
            </a:r>
          </a:p>
          <a:p>
            <a:pPr marL="815023" lvl="1" indent="-449263"/>
            <a:r>
              <a:rPr lang="cs-CZ" sz="2500" dirty="0" smtClean="0">
                <a:latin typeface="Arial" pitchFamily="34" charset="0"/>
                <a:cs typeface="Arial" pitchFamily="34" charset="0"/>
              </a:rPr>
              <a:t>Jednoduché dopouštění vody pomocí značení na výškoměru /označený tlakoměr/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4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Otevřená otopná soustava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3645024"/>
            <a:ext cx="5544616" cy="30368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124744"/>
            <a:ext cx="8640960" cy="6192688"/>
          </a:xfrm>
        </p:spPr>
        <p:txBody>
          <a:bodyPr>
            <a:noAutofit/>
          </a:bodyPr>
          <a:lstStyle/>
          <a:p>
            <a:pPr marL="449263" indent="-449263"/>
            <a:r>
              <a:rPr lang="cs-CZ" sz="2800" dirty="0" smtClean="0">
                <a:latin typeface="Arial" pitchFamily="34" charset="0"/>
                <a:cs typeface="Arial" pitchFamily="34" charset="0"/>
              </a:rPr>
              <a:t>Nevýhody otevřené otopné soustavy</a:t>
            </a:r>
          </a:p>
          <a:p>
            <a:pPr marL="815023" lvl="1" indent="-449263"/>
            <a:r>
              <a:rPr lang="cs-CZ" sz="2500" dirty="0" smtClean="0">
                <a:latin typeface="Arial" pitchFamily="34" charset="0"/>
                <a:cs typeface="Arial" pitchFamily="34" charset="0"/>
              </a:rPr>
              <a:t>Možnost zamrznutí expanzní nádoby v případě umístění v prostoru s teplotami pod bodem mrazu.</a:t>
            </a:r>
          </a:p>
          <a:p>
            <a:pPr marL="815023" lvl="1" indent="-449263"/>
            <a:r>
              <a:rPr lang="cs-CZ" sz="2500" dirty="0" smtClean="0">
                <a:latin typeface="Arial" pitchFamily="34" charset="0"/>
                <a:cs typeface="Arial" pitchFamily="34" charset="0"/>
              </a:rPr>
              <a:t>Koroze kovových částí soustavy z důvodu pronikání kyslíku do vody otevřenou expanzní nádobou. Je to dáno větším součinitelem rozpustnosti kyslíku ve vodě oproti dusíku.</a:t>
            </a:r>
          </a:p>
          <a:p>
            <a:pPr marL="815023" lvl="1" indent="-449263"/>
            <a:r>
              <a:rPr lang="cs-CZ" sz="2500" dirty="0" smtClean="0">
                <a:latin typeface="Arial" pitchFamily="34" charset="0"/>
                <a:cs typeface="Arial" pitchFamily="34" charset="0"/>
              </a:rPr>
              <a:t>Umožňuje odpar otopné vody a nutnost jejího pravidelného doplňování.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5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Otevřená otopná soustava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503040" y="1628800"/>
            <a:ext cx="6661248" cy="2736304"/>
          </a:xfrm>
        </p:spPr>
        <p:txBody>
          <a:bodyPr>
            <a:noAutofit/>
          </a:bodyPr>
          <a:lstStyle/>
          <a:p>
            <a:pPr>
              <a:spcBef>
                <a:spcPts val="1800"/>
              </a:spcBef>
              <a:buNone/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 </a:t>
            </a:r>
            <a:r>
              <a:rPr lang="cs-CZ" sz="2800" b="1" dirty="0" smtClean="0">
                <a:latin typeface="Arial Narrow" pitchFamily="34" charset="0"/>
                <a:cs typeface="Times New Roman" pitchFamily="18" charset="0"/>
              </a:rPr>
              <a:t>Kontrolní otázky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Čím 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se vyznačuje otevřená otopná soustava?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Jaké jsou její výhody?</a:t>
            </a:r>
          </a:p>
          <a:p>
            <a:pPr>
              <a:spcBef>
                <a:spcPts val="18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Jaké jsou její nevýhody?</a:t>
            </a:r>
          </a:p>
          <a:p>
            <a:pPr>
              <a:spcBef>
                <a:spcPts val="1800"/>
              </a:spcBef>
            </a:pP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6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260648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8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Otevřená otopná soustava</a:t>
            </a:r>
            <a:endParaRPr lang="pl-PL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251520" y="1988840"/>
            <a:ext cx="8640960" cy="4320480"/>
          </a:xfrm>
        </p:spPr>
        <p:txBody>
          <a:bodyPr>
            <a:noAutofit/>
          </a:bodyPr>
          <a:lstStyle/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Stanislav </a:t>
            </a:r>
            <a:r>
              <a:rPr lang="cs-CZ" sz="2800" dirty="0" err="1" smtClean="0">
                <a:latin typeface="Arial Narrow" pitchFamily="34" charset="0"/>
                <a:cs typeface="Times New Roman" pitchFamily="18" charset="0"/>
              </a:rPr>
              <a:t>Tajbr</a:t>
            </a: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  Vytápění. Praha 2003 Sobotáles ISBN 80-85920-96-4</a:t>
            </a:r>
          </a:p>
          <a:p>
            <a:pPr marL="442913" indent="-442913">
              <a:spcBef>
                <a:spcPts val="1200"/>
              </a:spcBef>
            </a:pPr>
            <a:r>
              <a:rPr lang="cs-CZ" sz="2800" dirty="0" smtClean="0">
                <a:latin typeface="Arial Narrow" pitchFamily="34" charset="0"/>
                <a:cs typeface="Times New Roman" pitchFamily="18" charset="0"/>
              </a:rPr>
              <a:t>Pokud není uvedeno jinak, je použitý materiál z vlastních zdrojů.</a:t>
            </a:r>
            <a:endParaRPr lang="cs-CZ" sz="2500" dirty="0" smtClean="0">
              <a:latin typeface="Arial Narrow" pitchFamily="34" charset="0"/>
              <a:cs typeface="Times New Roman" pitchFamily="18" charset="0"/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5"/>
          </p:nvPr>
        </p:nvSpPr>
        <p:spPr/>
        <p:txBody>
          <a:bodyPr vert="horz" lIns="91440" tIns="45720" rIns="91440" bIns="45720" rtlCol="0" anchor="ctr"/>
          <a:lstStyle/>
          <a:p>
            <a:fld id="{DBA619F5-EE30-4CF2-B1E3-41D3DB6A92F4}" type="slidenum">
              <a:rPr lang="cs-CZ" sz="180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pPr/>
              <a:t>7</a:t>
            </a:fld>
            <a:endParaRPr lang="cs-CZ" sz="18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539552" y="404664"/>
            <a:ext cx="8136904" cy="648072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Použité </a:t>
            </a:r>
            <a:r>
              <a:rPr lang="cs-CZ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zdroje</a:t>
            </a:r>
            <a:endParaRPr lang="cs-CZ" sz="28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5265</TotalTime>
  <Words>300</Words>
  <Application>Microsoft Office PowerPoint</Application>
  <PresentationFormat>Předvádění na obrazovce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Arkýř</vt:lpstr>
      <vt:lpstr>Snímek 1</vt:lpstr>
      <vt:lpstr>Snímek 2</vt:lpstr>
      <vt:lpstr>Snímek 3</vt:lpstr>
      <vt:lpstr>Snímek 4</vt:lpstr>
      <vt:lpstr>Snímek 5</vt:lpstr>
      <vt:lpstr>Snímek 6</vt:lpstr>
      <vt:lpstr>Snímek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autolakýrník</dc:title>
  <dc:creator>Václav Nepokoj</dc:creator>
  <cp:lastModifiedBy>Václav Nepokoj</cp:lastModifiedBy>
  <cp:revision>476</cp:revision>
  <dcterms:created xsi:type="dcterms:W3CDTF">2012-04-09T07:10:25Z</dcterms:created>
  <dcterms:modified xsi:type="dcterms:W3CDTF">2013-10-26T11:09:41Z</dcterms:modified>
</cp:coreProperties>
</file>