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sldIdLst>
    <p:sldId id="260" r:id="rId2"/>
    <p:sldId id="273" r:id="rId3"/>
    <p:sldId id="258" r:id="rId4"/>
    <p:sldId id="262" r:id="rId5"/>
    <p:sldId id="272" r:id="rId6"/>
    <p:sldId id="270" r:id="rId7"/>
    <p:sldId id="266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10F"/>
    <a:srgbClr val="A6F890"/>
    <a:srgbClr val="66FF66"/>
    <a:srgbClr val="25F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VY_32_INOVACE_05_B _18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Prvky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ústředního topení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Otevřená expanzní nádoba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Listopad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studijní obor MIEZ, předmět VYTÁPĚNÍ, inovuje výuku použitím multimediálních pomůcek – prezentace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       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</a:t>
            </a: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a </a:t>
            </a: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453650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Expanzní zařízení vychází z normy ČSN 06 0830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Udržuje příslušný tlak v otopné soustavě v nastavených požadavcích .</a:t>
            </a:r>
            <a:endParaRPr lang="cs-CZ" sz="24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Zabezpečuje  neubývání vody při jejím ohřevu, případně částečné doplnění při jejích ztrátách.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Základním prvkem expanzního zařízení je</a:t>
            </a: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 expanzní nádoba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1800"/>
              </a:spcBef>
            </a:pP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Expanzní nádoba 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může být  dle propojení s atmosférou                </a:t>
            </a:r>
            <a:r>
              <a:rPr lang="cs-CZ" sz="2400" b="1" dirty="0" smtClean="0">
                <a:latin typeface="Arial Narrow" pitchFamily="34" charset="0"/>
                <a:cs typeface="Times New Roman" pitchFamily="18" charset="0"/>
              </a:rPr>
              <a:t>otevřená nebo uzavřená</a:t>
            </a:r>
            <a:endParaRPr lang="cs-CZ" sz="24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62068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496855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	Otevřená expanzní nádoba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Je beztlaková (je propojena s atmosférou a při ohřevu vody se nezvyšuje tlak).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Umísťuje se jako nejvýše položený článek otopné soustavy.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Potrubí vedené od kotle k expanzní nádobě se nazývá pojistné a nesmí být přerušeno žádnou uzavírací armaturou.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Používá se méně často v menších teplovodních soustavách.</a:t>
            </a:r>
          </a:p>
          <a:p>
            <a:pPr lvl="1">
              <a:spcBef>
                <a:spcPts val="1800"/>
              </a:spcBef>
            </a:pP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Propojením s atmosférou dochází k pronikání vzduchu do 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vody             (</a:t>
            </a:r>
            <a:r>
              <a:rPr lang="cs-CZ" sz="2400" dirty="0" smtClean="0">
                <a:latin typeface="Arial Narrow" pitchFamily="34" charset="0"/>
                <a:cs typeface="Times New Roman" pitchFamily="18" charset="0"/>
              </a:rPr>
              <a:t>vznik koroze a zanášení armatur a rozvodu).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3960440" cy="5760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Otevřená expanzní nádoba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expanzní nádoba</a:t>
            </a:r>
          </a:p>
        </p:txBody>
      </p:sp>
      <p:pic>
        <p:nvPicPr>
          <p:cNvPr id="7" name="Obrázek 6" descr="expan 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195" y="2060848"/>
            <a:ext cx="5071859" cy="4176464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5436096" y="2132856"/>
            <a:ext cx="2952328" cy="39604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1 – hrdlo pojistného přívodního potrubí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000" dirty="0" smtClean="0">
                <a:latin typeface="Arial Narrow" pitchFamily="34" charset="0"/>
                <a:cs typeface="Times New Roman" pitchFamily="18" charset="0"/>
              </a:rPr>
              <a:t>2 – hrdlo zkratového potrubí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3 – hrdlo vratného pojistného</a:t>
            </a: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potrubí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000" baseline="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cs-CZ" sz="2000" dirty="0" smtClean="0">
                <a:latin typeface="Arial Narrow" pitchFamily="34" charset="0"/>
                <a:cs typeface="Times New Roman" pitchFamily="18" charset="0"/>
              </a:rPr>
              <a:t> – přepad 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5 – odvzdušňovací nástavec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000" dirty="0" err="1" smtClean="0">
                <a:latin typeface="Arial Narrow" pitchFamily="34" charset="0"/>
                <a:cs typeface="Times New Roman" pitchFamily="18" charset="0"/>
              </a:rPr>
              <a:t>max</a:t>
            </a:r>
            <a:r>
              <a:rPr lang="cs-CZ" sz="2000" dirty="0" smtClean="0">
                <a:latin typeface="Arial Narrow" pitchFamily="34" charset="0"/>
                <a:cs typeface="Times New Roman" pitchFamily="18" charset="0"/>
              </a:rPr>
              <a:t> – maximální doporučená hladina vody v 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min – minimální doporučená hladina vody</a:t>
            </a: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v EN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4968552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 nevytápěném prostoru  hrozí zamrznutí a proto je nutná izolace.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Přepad zajišťuje případný výtok při přehřátí topné vody.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Navýšení nákladů při zástavbě o zednické práce a cenu trubek.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Průběžně odvzdušňuje otopnou soustavu.</a:t>
            </a:r>
          </a:p>
          <a:p>
            <a:pPr lvl="1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Stanovení expanzního objemu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vychází z příslušné normy. Počítá se z hmotnosti vody v soustavě, jejího měrného zvětšení objemu při zahřátí s připočtením 30% rezervy.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	Kontrolní otázky</a:t>
            </a:r>
          </a:p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Proč se používá expanzní nádoba?</a:t>
            </a:r>
          </a:p>
          <a:p>
            <a:pPr marL="442913" lvl="0" indent="-442913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Jakým způsobem je provedeno připojení otevřené expanzní nádoby?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Vyjmenujte nevýhody otevřené expanzní nádoby?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Na čem závisí její velikost?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expanzní nádoba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1838</TotalTime>
  <Words>305</Words>
  <Application>Microsoft Office PowerPoint</Application>
  <PresentationFormat>Předvádění na obrazovce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Dum</cp:lastModifiedBy>
  <cp:revision>171</cp:revision>
  <dcterms:created xsi:type="dcterms:W3CDTF">2012-04-09T07:10:25Z</dcterms:created>
  <dcterms:modified xsi:type="dcterms:W3CDTF">2013-06-05T12:40:40Z</dcterms:modified>
</cp:coreProperties>
</file>