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60" r:id="rId2"/>
    <p:sldId id="268" r:id="rId3"/>
    <p:sldId id="269" r:id="rId4"/>
    <p:sldId id="270" r:id="rId5"/>
    <p:sldId id="271" r:id="rId6"/>
    <p:sldId id="264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10F"/>
    <a:srgbClr val="A6F890"/>
    <a:srgbClr val="66FF66"/>
    <a:srgbClr val="25F7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69FC-C2A3-45D3-8488-4B476B21F13D}" type="datetimeFigureOut">
              <a:rPr lang="cs-CZ" smtClean="0"/>
              <a:pPr/>
              <a:t>26.10.2013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F058-7D7E-4D72-99CA-A15BE9E71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EBED5-D5D3-4335-9C96-FCDAFADA38FC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02FD-6AD4-48C8-B1E5-C9DE7E5BF75A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2C46-9790-47FF-8317-137BA8326BD0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F4A07-C2FA-4CBA-B5A0-314F4C347622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97FDA-20DB-44E8-9E96-5079581005CE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68FE-226B-45C6-9109-9177E79C6AE1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F9CF-C69F-472D-8B17-27ADF0D773E5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EB77B-014B-4208-98ED-6933D87AE5F6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2E5-506A-40A2-BFB5-D235E30893F0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5AB40-97E6-465B-97DE-25A1D73341CD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9F26-58AB-4AD9-A527-A74A4301634F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F5C49-366F-4E3C-8347-F09612DA912C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170269"/>
              </p:ext>
            </p:extLst>
          </p:nvPr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VY_32_INOVACE_05 </a:t>
                      </a:r>
                      <a:r>
                        <a:rPr lang="cs-CZ" sz="1600" kern="1200" smtClean="0">
                          <a:latin typeface="Arial" pitchFamily="34" charset="0"/>
                          <a:cs typeface="Times New Roman" pitchFamily="18" charset="0"/>
                        </a:rPr>
                        <a:t>_A_15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smtClean="0">
                          <a:latin typeface="Arial" pitchFamily="34" charset="0"/>
                          <a:cs typeface="Times New Roman" pitchFamily="18" charset="0"/>
                        </a:rPr>
                        <a:t>Základní pojmy vytápění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itchFamily="34" charset="0"/>
                          <a:cs typeface="Times New Roman" pitchFamily="18" charset="0"/>
                        </a:rPr>
                        <a:t>Teplonosné látky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smtClean="0">
                          <a:latin typeface="Arial" pitchFamily="34" charset="0"/>
                          <a:cs typeface="Times New Roman" pitchFamily="18" charset="0"/>
                        </a:rPr>
                        <a:t>Září 2012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2" descr="sosasou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204864"/>
            <a:ext cx="57943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640960" cy="5184576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Teplonosné látky nám zajišťují přenos tepla od zdroje do spotřebiště.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Požadavky, které mají teplonosné látky splňovat jsou mnohdy protichůdné. 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Požadavky: tepelná kapacita c (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Wh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/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Kg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.K), malé pořizovací náklady, chemická stálost včetně neagresivního chování v používaných materiálech.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Druhy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– voda, pára, vzduch, olej a nemrznoucí směsi.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Teplonosné látky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640960" cy="5184576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Voda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– používá se v závislosti na tlaku jako: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Teplá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voda s pracovní teplotou  do 100 °C  se využívá jak pro dálkový přenos tak i pro vnitřní otopné soustavy. Teplotní spády bývají 20 °C.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Horká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voda s pracovní teplotou nad 100 °C má využití pro dálkový přenos tepla. U dálkových přenosů jsou teplotní spády větší, např. 120-150 °C / 70°C.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Pára –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je rozdělena dle tlaku na: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Nízkotlaká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do 70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kPa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využívaná u menších objektů.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Teplonosné látky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640960" cy="5184576"/>
          </a:xfrm>
        </p:spPr>
        <p:txBody>
          <a:bodyPr>
            <a:noAutofit/>
          </a:bodyPr>
          <a:lstStyle/>
          <a:p>
            <a:pPr marL="815023" lvl="1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Vysokotlaká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s přetlakem nad 70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kPa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, především se využívá pro průmyslové účely a dálkový přenos.</a:t>
            </a:r>
          </a:p>
          <a:p>
            <a:pPr marL="815023" lvl="1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Podtlaková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s tlakem menším než je atmosférický se využívá omezeně u výškových budov.</a:t>
            </a:r>
            <a:r>
              <a:rPr lang="cs-CZ" sz="2500" dirty="0" smtClean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Vzduch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patří k prvním teplonosným médiím. Pro svoji menší tepelnou kapacitu se dnes využívá především pro větrání a pro klimatizaci.</a:t>
            </a:r>
          </a:p>
          <a:p>
            <a:pPr marL="449263" indent="-361950"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Nemrznoucí  směsi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se využívají především tam, kde hrozí zamrznutí teplonosné látky. Je to například u rekreačních objektů využívaných pouze občasně. 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Teplonosné látky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640960" cy="5184576"/>
          </a:xfrm>
        </p:spPr>
        <p:txBody>
          <a:bodyPr>
            <a:noAutofit/>
          </a:bodyPr>
          <a:lstStyle/>
          <a:p>
            <a:pPr marL="449263" indent="-361950">
              <a:spcBef>
                <a:spcPts val="1800"/>
              </a:spcBef>
              <a:buNone/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	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Využívají se také pro solární vytápění. Proti použití ve srovnání s vodou je agresivita pro materiály rozvodů a menší tepelná kapacita.</a:t>
            </a:r>
          </a:p>
          <a:p>
            <a:pPr marL="449263" lvl="0" indent="-361950">
              <a:spcBef>
                <a:spcPts val="1800"/>
              </a:spcBef>
              <a:buClr>
                <a:srgbClr val="FE8637"/>
              </a:buClr>
            </a:pPr>
            <a:r>
              <a:rPr lang="cs-CZ" sz="2800" b="1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Oleje</a:t>
            </a:r>
            <a:r>
              <a:rPr lang="cs-CZ" sz="2800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 mohou být minerální nebo syntetické. Využívají se v průmyslu. Mají výhodu vysoké teploty varu 300 °C a nízkou teplotu tuhnutí až 40 °C. Výraznou nevýhodou je jejich krátká životnost a vyšší pořizovací náklady.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Teplonosné látky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24936" cy="51125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cs-CZ" sz="2800" b="1" smtClean="0">
                <a:latin typeface="Arial Narrow" pitchFamily="34" charset="0"/>
                <a:cs typeface="Times New Roman" pitchFamily="18" charset="0"/>
              </a:rPr>
              <a:t>Kontrolní otázky</a:t>
            </a:r>
            <a:endParaRPr lang="cs-CZ" sz="2800" smtClean="0">
              <a:latin typeface="Arial Narrow" pitchFamily="34" charset="0"/>
              <a:cs typeface="Times New Roman" pitchFamily="18" charset="0"/>
            </a:endParaRP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Jaké jsou druhy teplonosných látek?</a:t>
            </a:r>
          </a:p>
          <a:p>
            <a:pPr lvl="0"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Jaké tlaky páry se využívají u výškových budov?</a:t>
            </a:r>
          </a:p>
          <a:p>
            <a:pPr marL="449263" indent="-449263">
              <a:spcBef>
                <a:spcPts val="1800"/>
              </a:spcBef>
              <a:tabLst>
                <a:tab pos="261938" algn="l"/>
              </a:tabLst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Jaké jsou teplotní spády?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Jaké jsou nevýhody olejů jako teplonosných látek?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2656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Teplonosné látky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Stanislav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Tajbr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04664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6498</TotalTime>
  <Words>336</Words>
  <Application>Microsoft Office PowerPoint</Application>
  <PresentationFormat>Předvádění na obrazovce (4:3)</PresentationFormat>
  <Paragraphs>55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Václav Nepokoj</cp:lastModifiedBy>
  <cp:revision>587</cp:revision>
  <dcterms:created xsi:type="dcterms:W3CDTF">2012-04-09T07:10:25Z</dcterms:created>
  <dcterms:modified xsi:type="dcterms:W3CDTF">2013-10-26T16:11:00Z</dcterms:modified>
</cp:coreProperties>
</file>