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79" r:id="rId2"/>
    <p:sldId id="259" r:id="rId3"/>
    <p:sldId id="301" r:id="rId4"/>
    <p:sldId id="306" r:id="rId5"/>
    <p:sldId id="291" r:id="rId6"/>
    <p:sldId id="302" r:id="rId7"/>
    <p:sldId id="304" r:id="rId8"/>
    <p:sldId id="303" r:id="rId9"/>
    <p:sldId id="305" r:id="rId10"/>
    <p:sldId id="288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33FF"/>
    <a:srgbClr val="99CCFF"/>
    <a:srgbClr val="5F5F5F"/>
    <a:srgbClr val="878650"/>
    <a:srgbClr val="000000"/>
    <a:srgbClr val="292929"/>
    <a:srgbClr val="86D921"/>
    <a:srgbClr val="FCBC4A"/>
    <a:srgbClr val="FE8D48"/>
  </p:clrMru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813DBF-5B53-4251-8F08-0103629A4EE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8500CD-13EF-4833-8CED-C27CADB34C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 descr="trideny-odpad-novotny-blansko_denik-1024111.jpg"/>
          <p:cNvPicPr>
            <a:picLocks noChangeAspect="1"/>
          </p:cNvPicPr>
          <p:nvPr userDrawn="1"/>
        </p:nvPicPr>
        <p:blipFill>
          <a:blip r:embed="rId2"/>
          <a:srcRect l="29239" t="813"/>
          <a:stretch>
            <a:fillRect/>
          </a:stretch>
        </p:blipFill>
        <p:spPr>
          <a:xfrm>
            <a:off x="7172325" y="1047750"/>
            <a:ext cx="1971675" cy="5810250"/>
          </a:xfrm>
          <a:prstGeom prst="rect">
            <a:avLst/>
          </a:prstGeom>
        </p:spPr>
      </p:pic>
      <p:sp>
        <p:nvSpPr>
          <p:cNvPr id="3086" name="Rectangle 14"/>
          <p:cNvSpPr>
            <a:spLocks noChangeArrowheads="1"/>
          </p:cNvSpPr>
          <p:nvPr/>
        </p:nvSpPr>
        <p:spPr bwMode="gray">
          <a:xfrm>
            <a:off x="7172325" y="1028700"/>
            <a:ext cx="1971675" cy="5829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gray">
          <a:xfrm>
            <a:off x="0" y="5676900"/>
            <a:ext cx="7142163" cy="1182688"/>
          </a:xfrm>
          <a:prstGeom prst="rect">
            <a:avLst/>
          </a:prstGeom>
          <a:solidFill>
            <a:srgbClr val="D3D3D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7172325" y="0"/>
            <a:ext cx="1971675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1571625" y="5286388"/>
            <a:ext cx="7572375" cy="10382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1714480" y="5357826"/>
            <a:ext cx="72152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cs-CZ" sz="54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	</a:t>
            </a:r>
            <a:r>
              <a:rPr lang="cs-CZ" sz="48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Vlastnosti papíru</a:t>
            </a:r>
            <a:endParaRPr lang="cs-CZ" sz="48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9" name="Obrázek 8" descr="papir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5720" y="142852"/>
            <a:ext cx="6643734" cy="521497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animBg="1"/>
      <p:bldP spid="3089" grpId="0" animBg="1"/>
      <p:bldP spid="3090" grpId="0" animBg="1"/>
      <p:bldP spid="3092" grpId="0" animBg="1"/>
      <p:bldP spid="8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FCB69-D4E4-432A-8532-1363ABEDA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7963"/>
            <a:ext cx="2057400" cy="57658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7963"/>
            <a:ext cx="6019800" cy="57658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7C2AA-5E88-4B2C-8211-BC63945930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tabulku.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EC966C6-FF85-4B89-87FF-BC3789B1E7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graf 2"/>
          <p:cNvSpPr>
            <a:spLocks noGrp="1"/>
          </p:cNvSpPr>
          <p:nvPr>
            <p:ph type="chart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graf.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6171D8-A3BE-4A1B-811D-93FF0A8B2F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7963"/>
            <a:ext cx="822960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cs-CZ" smtClean="0"/>
              <a:t>Klepnutím na ikonu přidáte obrázek SmartArt.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0932B7F-9715-4631-9DB6-2ACEE61F6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CE769-966B-485A-8B96-1476960451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49AB1-A0DB-4BC2-A904-CACA95A7B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DBE88-F96E-4AE1-93A3-D63806BF3B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ED02B-7E60-4FF2-9E51-138100A0C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9D32A-EF65-42E1-AAFF-AFBD0BFA3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3BDCB4-D5D4-4DC5-AF59-5304076EFC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93EB7-427A-4DC2-B36A-CCABD0948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279C0-773D-4425-BCB2-187EFD30C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8893175" y="1035050"/>
            <a:ext cx="250825" cy="1776413"/>
          </a:xfrm>
          <a:prstGeom prst="rect">
            <a:avLst/>
          </a:prstGeom>
          <a:solidFill>
            <a:srgbClr val="DCDCD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gray">
          <a:xfrm>
            <a:off x="8893175" y="2855913"/>
            <a:ext cx="250825" cy="40020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0" y="115888"/>
            <a:ext cx="8893175" cy="8747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07963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47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BFD2C1-4090-4095-9E86-6E4EA74F79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 animBg="1"/>
      <p:bldP spid="1032" grpId="1" animBg="1"/>
      <p:bldP spid="1032" grpId="2" animBg="1"/>
      <p:bldP spid="1032" grpId="3" animBg="1"/>
      <p:bldP spid="1032" grpId="4" animBg="1"/>
      <p:bldP spid="1033" grpId="0" animBg="1"/>
      <p:bldP spid="1033" grpId="1" animBg="1"/>
      <p:bldP spid="1033" grpId="2" animBg="1"/>
      <p:bldP spid="1033" grpId="3" animBg="1"/>
      <p:bldP spid="1033" grpId="4" animBg="1"/>
      <p:bldP spid="1034" grpId="0" animBg="1"/>
      <p:bldP spid="1034" grpId="1" animBg="1"/>
      <p:bldP spid="1034" grpId="2" animBg="1"/>
      <p:bldP spid="1034" grpId="3" animBg="1"/>
      <p:bldP spid="1034" grpId="4" animBg="1"/>
      <p:bldP spid="1035" grpId="0" animBg="1"/>
      <p:bldP spid="1035" grpId="1" animBg="1"/>
      <p:bldP spid="1035" grpId="2" animBg="1"/>
      <p:bldP spid="1035" grpId="3" animBg="1"/>
      <p:bldP spid="1035" grpId="4" animBg="1"/>
      <p:bldP spid="1026" grpId="0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pa.cz/tech_data/draha/draha.php" TargetMode="External"/><Relationship Id="rId2" Type="http://schemas.openxmlformats.org/officeDocument/2006/relationships/hyperlink" Target="http://origami.webz.cz/slovnik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jm-edu.info/dotazy_web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8501122" cy="5286412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     </a:t>
            </a:r>
          </a:p>
          <a:p>
            <a:pPr>
              <a:buNone/>
            </a:pPr>
            <a:r>
              <a:rPr lang="cs-CZ" sz="2000" b="1" dirty="0" smtClean="0"/>
              <a:t>	</a:t>
            </a:r>
            <a:endParaRPr lang="cs-CZ" sz="2000" dirty="0" smtClean="0"/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Uveď alespoň tři vlastnosti papíru a vysvětli je.</a:t>
            </a:r>
          </a:p>
          <a:p>
            <a:pPr lvl="1">
              <a:buFont typeface="Wingdings" pitchFamily="2" charset="2"/>
              <a:buChar char="§"/>
            </a:pPr>
            <a:r>
              <a:rPr lang="cs-CZ" sz="2400" dirty="0" smtClean="0"/>
              <a:t>Jak rozdělujeme papíry?</a:t>
            </a:r>
          </a:p>
          <a:p>
            <a:pPr lvl="1">
              <a:buNone/>
            </a:pPr>
            <a:endParaRPr lang="cs-CZ" sz="24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Otázky</a:t>
            </a:r>
            <a:endParaRPr lang="en-US" sz="2800" dirty="0"/>
          </a:p>
        </p:txBody>
      </p:sp>
      <p:pic>
        <p:nvPicPr>
          <p:cNvPr id="4" name="Obrázek 3" descr="12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4643446"/>
            <a:ext cx="1268024" cy="16906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142984"/>
            <a:ext cx="8501122" cy="5572164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Literatura:</a:t>
            </a:r>
          </a:p>
          <a:p>
            <a:pPr lvl="0">
              <a:buFont typeface="Wingdings" pitchFamily="2" charset="2"/>
              <a:buChar char="Ø"/>
            </a:pPr>
            <a:endParaRPr lang="cs-CZ" sz="1200" dirty="0" smtClean="0"/>
          </a:p>
          <a:p>
            <a:pPr>
              <a:buFont typeface="Wingdings" pitchFamily="2" charset="2"/>
              <a:buChar char="Ø"/>
            </a:pPr>
            <a:r>
              <a:rPr lang="cs-CZ" sz="1200" dirty="0" smtClean="0"/>
              <a:t>KAPLANOVÁ, M. a kol. </a:t>
            </a:r>
            <a:r>
              <a:rPr lang="cs-CZ" sz="1200" i="1" dirty="0" smtClean="0"/>
              <a:t>Moderní polygrafie. </a:t>
            </a:r>
            <a:r>
              <a:rPr lang="cs-CZ" sz="1200" dirty="0" smtClean="0"/>
              <a:t>Praha: Svaz polygrafických podnikatelů, 2009. ISBN 978-80-254-4230-2.</a:t>
            </a:r>
          </a:p>
          <a:p>
            <a:pPr lvl="0">
              <a:buNone/>
            </a:pPr>
            <a:endParaRPr lang="cs-CZ" sz="1200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Obrázky: 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err="1" smtClean="0"/>
              <a:t>papir.jpg</a:t>
            </a:r>
            <a:r>
              <a:rPr lang="cs-CZ" sz="1200" dirty="0" smtClean="0"/>
              <a:t> [cit. 2013–02–26].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2"/>
              </a:rPr>
              <a:t>http://origami.webz.cz/slovnik.htm</a:t>
            </a:r>
            <a:r>
              <a:rPr lang="cs-CZ" sz="1200" dirty="0" smtClean="0"/>
              <a:t> </a:t>
            </a:r>
            <a:r>
              <a:rPr lang="da-DK" sz="1200" dirty="0" smtClean="0"/>
              <a:t>&gt;.</a:t>
            </a:r>
            <a:r>
              <a:rPr lang="cs-CZ" sz="12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cs-CZ" sz="1200" dirty="0" err="1" smtClean="0"/>
              <a:t>draha.jpg</a:t>
            </a:r>
            <a:r>
              <a:rPr lang="cs-CZ" sz="1200" dirty="0" smtClean="0"/>
              <a:t> [cit. 2013–02–26]. Volně dostupné na </a:t>
            </a:r>
            <a:r>
              <a:rPr lang="en-US" sz="1200" dirty="0" smtClean="0"/>
              <a:t>&lt;</a:t>
            </a:r>
            <a:r>
              <a:rPr lang="cs-CZ" sz="1200" dirty="0" smtClean="0">
                <a:hlinkClick r:id="rId3"/>
              </a:rPr>
              <a:t> http://www.</a:t>
            </a:r>
            <a:r>
              <a:rPr lang="cs-CZ" sz="1200" dirty="0" err="1" smtClean="0">
                <a:hlinkClick r:id="rId3"/>
              </a:rPr>
              <a:t>stepa.cz</a:t>
            </a:r>
            <a:r>
              <a:rPr lang="cs-CZ" sz="1200" dirty="0" smtClean="0">
                <a:hlinkClick r:id="rId3"/>
              </a:rPr>
              <a:t>/</a:t>
            </a:r>
            <a:r>
              <a:rPr lang="cs-CZ" sz="1200" dirty="0" err="1" smtClean="0">
                <a:hlinkClick r:id="rId3"/>
              </a:rPr>
              <a:t>tech</a:t>
            </a:r>
            <a:r>
              <a:rPr lang="cs-CZ" sz="1200" dirty="0" smtClean="0">
                <a:hlinkClick r:id="rId3"/>
              </a:rPr>
              <a:t>_data/</a:t>
            </a:r>
            <a:r>
              <a:rPr lang="cs-CZ" sz="1200" dirty="0" err="1" smtClean="0">
                <a:hlinkClick r:id="rId3"/>
              </a:rPr>
              <a:t>draha</a:t>
            </a:r>
            <a:r>
              <a:rPr lang="cs-CZ" sz="1200" dirty="0" smtClean="0">
                <a:hlinkClick r:id="rId3"/>
              </a:rPr>
              <a:t>/</a:t>
            </a:r>
            <a:r>
              <a:rPr lang="cs-CZ" sz="1200" dirty="0" err="1" smtClean="0">
                <a:hlinkClick r:id="rId3"/>
              </a:rPr>
              <a:t>draha.php</a:t>
            </a:r>
            <a:r>
              <a:rPr lang="cs-CZ" sz="1200" dirty="0" smtClean="0"/>
              <a:t> </a:t>
            </a:r>
            <a:r>
              <a:rPr lang="da-DK" sz="1200" dirty="0" smtClean="0"/>
              <a:t>&gt;.</a:t>
            </a:r>
            <a:endParaRPr lang="cs-CZ" sz="1200" dirty="0" smtClean="0"/>
          </a:p>
          <a:p>
            <a:pPr>
              <a:buFont typeface="Wingdings" pitchFamily="2" charset="2"/>
              <a:buChar char="Ø"/>
            </a:pPr>
            <a:r>
              <a:rPr lang="cs-CZ" sz="1200" dirty="0" err="1" smtClean="0"/>
              <a:t>jm</a:t>
            </a:r>
            <a:r>
              <a:rPr lang="cs-CZ" sz="1200" dirty="0" smtClean="0"/>
              <a:t>-</a:t>
            </a:r>
            <a:r>
              <a:rPr lang="cs-CZ" sz="1200" dirty="0" err="1" smtClean="0"/>
              <a:t>edu.info</a:t>
            </a:r>
            <a:r>
              <a:rPr lang="cs-CZ" sz="1200" dirty="0" smtClean="0"/>
              <a:t> [cit. 2012–11–20]. Volně dostupné na </a:t>
            </a:r>
            <a:r>
              <a:rPr lang="en-US" sz="1200" dirty="0" smtClean="0"/>
              <a:t>&lt;</a:t>
            </a:r>
            <a:r>
              <a:rPr lang="cs-CZ" sz="1200" dirty="0" smtClean="0"/>
              <a:t> </a:t>
            </a:r>
            <a:r>
              <a:rPr lang="da-DK" sz="1200" dirty="0" smtClean="0">
                <a:hlinkClick r:id="rId4"/>
              </a:rPr>
              <a:t>http://www.jm-edu.info/dotazy_web.html</a:t>
            </a:r>
            <a:r>
              <a:rPr lang="da-DK" sz="1200" dirty="0" smtClean="0"/>
              <a:t> &gt;.</a:t>
            </a:r>
          </a:p>
          <a:p>
            <a:pPr>
              <a:buNone/>
            </a:pPr>
            <a:endParaRPr lang="cs-CZ" sz="1200" dirty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400" dirty="0" smtClean="0"/>
              <a:t>Zdroje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Vlastnosti papíru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 anchor="t"/>
          <a:lstStyle/>
          <a:p>
            <a:pPr>
              <a:buNone/>
            </a:pPr>
            <a:r>
              <a:rPr lang="cs-CZ" sz="2400" dirty="0" smtClean="0"/>
              <a:t>	</a:t>
            </a:r>
          </a:p>
          <a:p>
            <a:pPr>
              <a:spcAft>
                <a:spcPts val="1425"/>
              </a:spcAft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dirty="0" smtClean="0"/>
              <a:t>		</a:t>
            </a:r>
            <a:r>
              <a:rPr lang="cs-CZ" sz="2400" b="1" dirty="0" smtClean="0">
                <a:solidFill>
                  <a:srgbClr val="CC00CC"/>
                </a:solidFill>
              </a:rPr>
              <a:t>Obecné vlastnosti:</a:t>
            </a:r>
          </a:p>
          <a:p>
            <a:pPr lvl="1">
              <a:spcAft>
                <a:spcPts val="1425"/>
              </a:spcAft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dirty="0" err="1" smtClean="0"/>
              <a:t>Plošná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hmotnost</a:t>
            </a:r>
            <a:r>
              <a:rPr lang="en-US" sz="2400" b="1" dirty="0" smtClean="0"/>
              <a:t> </a:t>
            </a:r>
            <a:r>
              <a:rPr lang="cs-CZ" sz="2400" dirty="0" smtClean="0"/>
              <a:t>-</a:t>
            </a:r>
            <a:r>
              <a:rPr lang="en-US" sz="2400" dirty="0" smtClean="0"/>
              <a:t> </a:t>
            </a:r>
            <a:r>
              <a:rPr lang="en-US" sz="2400" dirty="0" err="1" smtClean="0"/>
              <a:t>gramáž</a:t>
            </a:r>
            <a:r>
              <a:rPr lang="en-US" sz="2400" dirty="0" smtClean="0"/>
              <a:t> </a:t>
            </a:r>
            <a:r>
              <a:rPr lang="cs-CZ" sz="2400" dirty="0" smtClean="0"/>
              <a:t>- je</a:t>
            </a:r>
            <a:r>
              <a:rPr lang="en-US" sz="2400" dirty="0" smtClean="0"/>
              <a:t> </a:t>
            </a:r>
            <a:r>
              <a:rPr lang="en-US" sz="2400" dirty="0" err="1" smtClean="0"/>
              <a:t>hmotnost</a:t>
            </a:r>
            <a:r>
              <a:rPr lang="en-US" sz="2400" dirty="0" smtClean="0"/>
              <a:t> </a:t>
            </a:r>
            <a:r>
              <a:rPr lang="cs-CZ" sz="2400" dirty="0" smtClean="0"/>
              <a:t>1m</a:t>
            </a:r>
            <a:r>
              <a:rPr lang="cs-CZ" sz="2000" dirty="0" smtClean="0"/>
              <a:t>2</a:t>
            </a:r>
            <a:r>
              <a:rPr lang="cs-CZ" sz="2400" dirty="0" smtClean="0"/>
              <a:t> papíru udávaná v gramech. </a:t>
            </a:r>
            <a:r>
              <a:rPr lang="en-US" sz="2400" dirty="0" smtClean="0"/>
              <a:t> </a:t>
            </a:r>
            <a:r>
              <a:rPr lang="cs-CZ" sz="2400" dirty="0" smtClean="0"/>
              <a:t>C</a:t>
            </a:r>
            <a:r>
              <a:rPr lang="en-US" sz="2400" dirty="0" err="1" smtClean="0"/>
              <a:t>harakteristická</a:t>
            </a:r>
            <a:r>
              <a:rPr lang="en-US" sz="2400" dirty="0" smtClean="0"/>
              <a:t> </a:t>
            </a:r>
            <a:r>
              <a:rPr lang="en-US" sz="2400" dirty="0" err="1" smtClean="0"/>
              <a:t>vlastnost</a:t>
            </a:r>
            <a:r>
              <a:rPr lang="en-US" sz="2400" dirty="0" smtClean="0"/>
              <a:t>, </a:t>
            </a:r>
            <a:r>
              <a:rPr lang="en-US" sz="2400" dirty="0" err="1" smtClean="0"/>
              <a:t>podle</a:t>
            </a:r>
            <a:r>
              <a:rPr lang="en-US" sz="2400" dirty="0" smtClean="0"/>
              <a:t>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se </a:t>
            </a:r>
            <a:r>
              <a:rPr lang="en-US" sz="2400" dirty="0" err="1" smtClean="0"/>
              <a:t>materiály</a:t>
            </a:r>
            <a:r>
              <a:rPr lang="en-US" sz="2400" dirty="0" smtClean="0"/>
              <a:t> </a:t>
            </a:r>
            <a:r>
              <a:rPr lang="en-US" sz="2400" dirty="0" err="1" smtClean="0"/>
              <a:t>dělí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:</a:t>
            </a:r>
          </a:p>
          <a:p>
            <a:pPr indent="0">
              <a:spcAft>
                <a:spcPts val="1425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 smtClean="0"/>
              <a:t> 	</a:t>
            </a:r>
            <a:r>
              <a:rPr lang="en-US" sz="2400" dirty="0" err="1" smtClean="0"/>
              <a:t>Papír</a:t>
            </a:r>
            <a:r>
              <a:rPr lang="en-US" sz="2400" dirty="0" smtClean="0"/>
              <a:t> </a:t>
            </a:r>
            <a:r>
              <a:rPr lang="cs-CZ" sz="2400" dirty="0" smtClean="0"/>
              <a:t>-</a:t>
            </a:r>
            <a:r>
              <a:rPr lang="en-US" sz="2400" dirty="0" smtClean="0"/>
              <a:t> </a:t>
            </a:r>
            <a:r>
              <a:rPr lang="en-US" sz="2400" dirty="0" err="1" smtClean="0"/>
              <a:t>plošná</a:t>
            </a:r>
            <a:r>
              <a:rPr lang="en-US" sz="2400" dirty="0" smtClean="0"/>
              <a:t> </a:t>
            </a:r>
            <a:r>
              <a:rPr lang="en-US" sz="2400" dirty="0" err="1" smtClean="0"/>
              <a:t>hmotnost</a:t>
            </a:r>
            <a:r>
              <a:rPr lang="en-US" sz="2400" dirty="0" smtClean="0"/>
              <a:t> do 150 g</a:t>
            </a:r>
            <a:r>
              <a:rPr lang="cs-CZ" sz="2400" dirty="0" smtClean="0"/>
              <a:t>/</a:t>
            </a:r>
            <a:r>
              <a:rPr lang="en-US" sz="2400" dirty="0" smtClean="0"/>
              <a:t>m</a:t>
            </a:r>
            <a:r>
              <a:rPr lang="en-US" sz="2000" dirty="0" smtClean="0"/>
              <a:t>2</a:t>
            </a:r>
            <a:endParaRPr lang="cs-CZ" sz="2400" dirty="0" smtClean="0"/>
          </a:p>
          <a:p>
            <a:pPr indent="0">
              <a:spcAft>
                <a:spcPts val="1425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 smtClean="0"/>
              <a:t> 	</a:t>
            </a:r>
            <a:r>
              <a:rPr lang="en-US" sz="2400" dirty="0" err="1" smtClean="0"/>
              <a:t>Karton</a:t>
            </a:r>
            <a:r>
              <a:rPr lang="en-US" sz="2400" dirty="0" smtClean="0"/>
              <a:t> - </a:t>
            </a:r>
            <a:r>
              <a:rPr lang="en-US" sz="2400" dirty="0" err="1" smtClean="0"/>
              <a:t>plošná</a:t>
            </a:r>
            <a:r>
              <a:rPr lang="en-US" sz="2400" dirty="0" smtClean="0"/>
              <a:t> </a:t>
            </a:r>
            <a:r>
              <a:rPr lang="en-US" sz="2400" dirty="0" err="1" smtClean="0"/>
              <a:t>hmotnost</a:t>
            </a:r>
            <a:r>
              <a:rPr lang="en-US" sz="2400" dirty="0" smtClean="0"/>
              <a:t> 150-250 g</a:t>
            </a:r>
            <a:r>
              <a:rPr lang="cs-CZ" sz="2400" dirty="0" smtClean="0"/>
              <a:t>/</a:t>
            </a:r>
            <a:r>
              <a:rPr lang="en-US" sz="2400" dirty="0" smtClean="0"/>
              <a:t>m</a:t>
            </a:r>
            <a:r>
              <a:rPr lang="en-US" sz="2000" dirty="0" smtClean="0"/>
              <a:t>2</a:t>
            </a:r>
            <a:endParaRPr lang="en-US" sz="2400" dirty="0" smtClean="0"/>
          </a:p>
          <a:p>
            <a:pPr indent="0">
              <a:spcAft>
                <a:spcPts val="1425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 smtClean="0"/>
              <a:t> 	</a:t>
            </a:r>
            <a:r>
              <a:rPr lang="en-US" sz="2400" dirty="0" err="1" smtClean="0"/>
              <a:t>Lepenka</a:t>
            </a:r>
            <a:r>
              <a:rPr lang="en-US" sz="2400" dirty="0" smtClean="0"/>
              <a:t> - </a:t>
            </a:r>
            <a:r>
              <a:rPr lang="en-US" sz="2400" dirty="0" err="1" smtClean="0"/>
              <a:t>plošná</a:t>
            </a:r>
            <a:r>
              <a:rPr lang="en-US" sz="2400" dirty="0" smtClean="0"/>
              <a:t> </a:t>
            </a:r>
            <a:r>
              <a:rPr lang="en-US" sz="2400" dirty="0" err="1" smtClean="0"/>
              <a:t>hmotnost</a:t>
            </a:r>
            <a:r>
              <a:rPr lang="en-US" sz="2400" dirty="0" smtClean="0"/>
              <a:t> </a:t>
            </a:r>
            <a:r>
              <a:rPr lang="en-US" sz="2400" dirty="0" err="1" smtClean="0"/>
              <a:t>nad</a:t>
            </a:r>
            <a:r>
              <a:rPr lang="en-US" sz="2400" dirty="0" smtClean="0"/>
              <a:t> 250 g</a:t>
            </a:r>
            <a:r>
              <a:rPr lang="cs-CZ" sz="2400" dirty="0" smtClean="0"/>
              <a:t>/</a:t>
            </a:r>
            <a:r>
              <a:rPr lang="en-US" sz="2400" dirty="0" smtClean="0"/>
              <a:t>m</a:t>
            </a:r>
            <a:r>
              <a:rPr lang="en-US" sz="2000" dirty="0" smtClean="0"/>
              <a:t>2</a:t>
            </a:r>
            <a:r>
              <a:rPr lang="en-US" sz="2400" dirty="0" smtClean="0"/>
              <a:t> </a:t>
            </a:r>
          </a:p>
          <a:p>
            <a:pPr indent="0">
              <a:spcAft>
                <a:spcPts val="1425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dirty="0" smtClean="0"/>
              <a:t> 	</a:t>
            </a:r>
            <a:r>
              <a:rPr lang="en-US" sz="2400" dirty="0" err="1" smtClean="0"/>
              <a:t>Běžný</a:t>
            </a:r>
            <a:r>
              <a:rPr lang="en-US" sz="2400" dirty="0" smtClean="0"/>
              <a:t> </a:t>
            </a:r>
            <a:r>
              <a:rPr lang="en-US" sz="2400" dirty="0" err="1" smtClean="0"/>
              <a:t>papír</a:t>
            </a:r>
            <a:r>
              <a:rPr lang="en-US" sz="2400" dirty="0" smtClean="0"/>
              <a:t> </a:t>
            </a:r>
            <a:r>
              <a:rPr lang="cs-CZ" sz="2400" dirty="0" smtClean="0"/>
              <a:t>-</a:t>
            </a:r>
            <a:r>
              <a:rPr lang="en-US" sz="2400" dirty="0" smtClean="0"/>
              <a:t> 80-90 g</a:t>
            </a:r>
            <a:r>
              <a:rPr lang="cs-CZ" sz="2400" dirty="0" smtClean="0"/>
              <a:t>/</a:t>
            </a:r>
            <a:r>
              <a:rPr lang="en-US" sz="2400" dirty="0" smtClean="0"/>
              <a:t>m</a:t>
            </a:r>
            <a:r>
              <a:rPr lang="en-US" sz="2000" dirty="0" smtClean="0"/>
              <a:t>2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Vlastnosti papíru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/>
          <a:lstStyle/>
          <a:p>
            <a:pPr lvl="1">
              <a:spcAft>
                <a:spcPts val="1425"/>
              </a:spcAft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 smtClean="0">
              <a:solidFill>
                <a:srgbClr val="CC00CC"/>
              </a:solidFill>
            </a:endParaRPr>
          </a:p>
          <a:p>
            <a:pPr lvl="1">
              <a:spcAft>
                <a:spcPts val="1425"/>
              </a:spcAft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400" b="1" dirty="0" smtClean="0">
                <a:solidFill>
                  <a:srgbClr val="CC00CC"/>
                </a:solidFill>
              </a:rPr>
              <a:t>Obecné vlastnosti:</a:t>
            </a:r>
            <a:endParaRPr lang="cs-CZ" sz="2400" b="1" dirty="0" smtClean="0"/>
          </a:p>
          <a:p>
            <a:pPr lvl="1">
              <a:spcAft>
                <a:spcPts val="1425"/>
              </a:spcAft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dirty="0" err="1" smtClean="0"/>
              <a:t>Směr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výroby</a:t>
            </a:r>
            <a:r>
              <a:rPr lang="en-US" sz="2400" b="1" dirty="0" smtClean="0"/>
              <a:t> </a:t>
            </a:r>
            <a:r>
              <a:rPr lang="cs-CZ" sz="2400" dirty="0" smtClean="0"/>
              <a:t>– určuje jakým směrem jsou orientována vlákna. Rozlišujeme:</a:t>
            </a:r>
          </a:p>
          <a:p>
            <a:pPr lvl="2">
              <a:spcAft>
                <a:spcPts val="1425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/>
              <a:t>podélný směr – je rovnoběžný s pohybem papíru v papírenském stroji</a:t>
            </a:r>
          </a:p>
          <a:p>
            <a:pPr lvl="2">
              <a:spcAft>
                <a:spcPts val="1425"/>
              </a:spcAft>
              <a:buFont typeface="Arial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/>
              <a:t>příčný směr – je kolmý na pohyb síta</a:t>
            </a:r>
          </a:p>
          <a:p>
            <a:pPr lvl="1">
              <a:spcAft>
                <a:spcPts val="1425"/>
              </a:spcAft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dirty="0" err="1" smtClean="0"/>
              <a:t>Tloušťka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papíru</a:t>
            </a:r>
            <a:r>
              <a:rPr lang="cs-CZ" sz="2400" b="1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kolmá</a:t>
            </a:r>
            <a:r>
              <a:rPr lang="en-US" sz="2400" dirty="0" smtClean="0"/>
              <a:t> </a:t>
            </a:r>
            <a:r>
              <a:rPr lang="en-US" sz="2400" dirty="0" err="1" smtClean="0"/>
              <a:t>vzdálenost</a:t>
            </a:r>
            <a:r>
              <a:rPr lang="en-US" sz="2400" dirty="0" smtClean="0"/>
              <a:t> </a:t>
            </a:r>
            <a:r>
              <a:rPr lang="en-US" sz="2400" dirty="0" err="1" smtClean="0"/>
              <a:t>mezi</a:t>
            </a:r>
            <a:r>
              <a:rPr lang="en-US" sz="2400" dirty="0" smtClean="0"/>
              <a:t> </a:t>
            </a:r>
            <a:r>
              <a:rPr lang="en-US" sz="2400" dirty="0" err="1" smtClean="0"/>
              <a:t>protilehlými</a:t>
            </a:r>
            <a:r>
              <a:rPr lang="en-US" sz="2400" dirty="0" smtClean="0"/>
              <a:t> </a:t>
            </a:r>
            <a:r>
              <a:rPr lang="en-US" sz="2400" dirty="0" err="1" smtClean="0"/>
              <a:t>povrchy</a:t>
            </a:r>
            <a:r>
              <a:rPr lang="en-US" sz="2400" dirty="0" smtClean="0"/>
              <a:t>, </a:t>
            </a:r>
            <a:r>
              <a:rPr lang="en-US" sz="2400" dirty="0" err="1" smtClean="0"/>
              <a:t>měří</a:t>
            </a:r>
            <a:r>
              <a:rPr lang="en-US" sz="2400" dirty="0" smtClean="0"/>
              <a:t> se </a:t>
            </a:r>
            <a:r>
              <a:rPr lang="en-US" sz="2400" dirty="0" err="1" smtClean="0"/>
              <a:t>tloušťkoměrem</a:t>
            </a:r>
            <a:r>
              <a:rPr lang="cs-CZ" sz="2400" dirty="0" smtClean="0"/>
              <a:t> v mikrometrech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Vlastnosti papíru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00108"/>
            <a:ext cx="8501122" cy="5357850"/>
          </a:xfrm>
        </p:spPr>
        <p:txBody>
          <a:bodyPr/>
          <a:lstStyle/>
          <a:p>
            <a:pPr lvl="1">
              <a:spcAft>
                <a:spcPts val="1425"/>
              </a:spcAft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400" b="1" dirty="0" smtClean="0"/>
          </a:p>
          <a:p>
            <a:pPr lvl="1">
              <a:spcAft>
                <a:spcPts val="1425"/>
              </a:spcAft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 dirty="0" err="1" smtClean="0"/>
              <a:t>Směr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výroby</a:t>
            </a:r>
            <a:r>
              <a:rPr lang="en-US" sz="2400" b="1" dirty="0" smtClean="0"/>
              <a:t> </a:t>
            </a:r>
            <a:r>
              <a:rPr lang="cs-CZ" sz="2400" dirty="0" smtClean="0"/>
              <a:t>– určuje jakým směrem jsou orientována vlákna. </a:t>
            </a:r>
          </a:p>
          <a:p>
            <a:pPr lvl="2">
              <a:spcAft>
                <a:spcPts val="1425"/>
              </a:spcAft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/>
              <a:t>  </a:t>
            </a:r>
            <a:endParaRPr lang="cs-CZ" dirty="0" smtClean="0"/>
          </a:p>
        </p:txBody>
      </p:sp>
      <p:pic>
        <p:nvPicPr>
          <p:cNvPr id="4" name="Obrázek 3" descr="drah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357430"/>
            <a:ext cx="6769100" cy="307340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285720" y="5715016"/>
            <a:ext cx="85725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     BB </a:t>
            </a:r>
            <a:r>
              <a:rPr lang="cs-CZ" sz="2000" dirty="0" smtClean="0"/>
              <a:t>- Široká dráha: vlákna jsou rovnoběžná s </a:t>
            </a:r>
            <a:r>
              <a:rPr lang="cs-CZ" sz="2000" dirty="0" smtClean="0"/>
              <a:t>krátkou stranou </a:t>
            </a:r>
            <a:r>
              <a:rPr lang="cs-CZ" sz="2000" dirty="0" smtClean="0"/>
              <a:t>archu. </a:t>
            </a:r>
          </a:p>
          <a:p>
            <a:r>
              <a:rPr lang="cs-CZ" sz="2000" smtClean="0"/>
              <a:t>     SB </a:t>
            </a:r>
            <a:r>
              <a:rPr lang="cs-CZ" sz="2000" dirty="0" smtClean="0"/>
              <a:t>- Úzká dráha: vlákna jsou rovnoběžná s dlouhou stranou archu.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Vlastnosti papíru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572560" cy="5286412"/>
          </a:xfrm>
        </p:spPr>
        <p:txBody>
          <a:bodyPr/>
          <a:lstStyle/>
          <a:p>
            <a:pPr marL="457200" indent="-457200">
              <a:buNone/>
            </a:pPr>
            <a:r>
              <a:rPr lang="cs-CZ" sz="2400" b="1" dirty="0" smtClean="0"/>
              <a:t>	</a:t>
            </a:r>
          </a:p>
          <a:p>
            <a:pPr marL="457200" indent="-457200">
              <a:buNone/>
            </a:pPr>
            <a:r>
              <a:rPr lang="cs-CZ" sz="2400" b="1" dirty="0" smtClean="0"/>
              <a:t>	</a:t>
            </a:r>
            <a:r>
              <a:rPr lang="cs-CZ" sz="2400" dirty="0" smtClean="0">
                <a:solidFill>
                  <a:srgbClr val="CC00CC"/>
                </a:solidFill>
              </a:rPr>
              <a:t>Fyzikální vlastnosti: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cs-CZ" sz="2400" b="1" dirty="0" smtClean="0"/>
          </a:p>
          <a:p>
            <a:pPr marL="857250" lvl="1" indent="-457200">
              <a:buFont typeface="Wingdings" pitchFamily="2" charset="2"/>
              <a:buChar char="Ø"/>
            </a:pPr>
            <a:r>
              <a:rPr lang="cs-CZ" sz="2400" b="1" dirty="0" smtClean="0"/>
              <a:t>Vlhkost</a:t>
            </a:r>
            <a:r>
              <a:rPr lang="cs-CZ" sz="2400" dirty="0" smtClean="0"/>
              <a:t> – obsah vody v papíru, udává se v hmotnostních %, pohybuje se mezi 5-10%.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cs-CZ" sz="2400" b="1" dirty="0" smtClean="0"/>
              <a:t>Stupeň zaklížení </a:t>
            </a:r>
            <a:r>
              <a:rPr lang="cs-CZ" sz="2400" dirty="0" smtClean="0"/>
              <a:t>– odolnost vůči smáčení vodou, zvyšuje se klížením papíru.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cs-CZ" sz="2400" b="1" dirty="0" smtClean="0"/>
              <a:t>Rozměrová stálost </a:t>
            </a:r>
            <a:r>
              <a:rPr lang="cs-CZ" sz="2400" dirty="0" smtClean="0"/>
              <a:t>- je definována jako schopnost papíru neměnit své rozměry v podélném i příčném směru při změnách vlhkosti.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Vlastnosti papíru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572560" cy="5286412"/>
          </a:xfrm>
        </p:spPr>
        <p:txBody>
          <a:bodyPr/>
          <a:lstStyle/>
          <a:p>
            <a:pPr marL="457200" indent="-457200">
              <a:buNone/>
            </a:pPr>
            <a:r>
              <a:rPr lang="cs-CZ" sz="2400" b="1" dirty="0" smtClean="0"/>
              <a:t>	</a:t>
            </a:r>
          </a:p>
          <a:p>
            <a:pPr marL="457200" indent="-457200">
              <a:buNone/>
            </a:pPr>
            <a:r>
              <a:rPr lang="cs-CZ" sz="2400" b="1" dirty="0" smtClean="0"/>
              <a:t>	</a:t>
            </a:r>
            <a:r>
              <a:rPr lang="cs-CZ" sz="2400" dirty="0" smtClean="0">
                <a:solidFill>
                  <a:srgbClr val="CC00CC"/>
                </a:solidFill>
              </a:rPr>
              <a:t>Mechanické vlastnosti:</a:t>
            </a:r>
          </a:p>
          <a:p>
            <a:pPr marL="857250" lvl="1" indent="-457200">
              <a:buFont typeface="Arial" pitchFamily="34" charset="0"/>
              <a:buChar char="•"/>
            </a:pPr>
            <a:endParaRPr lang="cs-CZ" sz="2400" b="1" dirty="0" smtClean="0"/>
          </a:p>
          <a:p>
            <a:pPr marL="857250" lvl="1" indent="-457200">
              <a:buFont typeface="Wingdings" pitchFamily="2" charset="2"/>
              <a:buChar char="Ø"/>
            </a:pPr>
            <a:r>
              <a:rPr lang="cs-CZ" sz="2400" b="1" dirty="0" smtClean="0"/>
              <a:t>Pevnost papíru</a:t>
            </a:r>
            <a:r>
              <a:rPr lang="cs-CZ" sz="2400" dirty="0" smtClean="0"/>
              <a:t> – je dána pevností jednotlivých vláken a pevností </a:t>
            </a:r>
            <a:r>
              <a:rPr lang="cs-CZ" sz="2400" dirty="0" err="1" smtClean="0"/>
              <a:t>mezivlákenných</a:t>
            </a:r>
            <a:r>
              <a:rPr lang="cs-CZ" sz="2400" dirty="0" smtClean="0"/>
              <a:t> vazeb. 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cs-CZ" sz="2400" b="1" dirty="0" smtClean="0"/>
              <a:t>Odolnost v přehýbání - </a:t>
            </a:r>
            <a:r>
              <a:rPr lang="cs-CZ" sz="2400" dirty="0" smtClean="0"/>
              <a:t>je schopnost papíru snášet opakované přehýbání</a:t>
            </a:r>
          </a:p>
          <a:p>
            <a:pPr marL="857250" lvl="1" indent="-457200">
              <a:buNone/>
            </a:pPr>
            <a:endParaRPr lang="cs-CZ" sz="2400" dirty="0" smtClean="0">
              <a:solidFill>
                <a:srgbClr val="CC00CC"/>
              </a:solidFill>
            </a:endParaRPr>
          </a:p>
          <a:p>
            <a:pPr marL="857250" lvl="1" indent="-457200">
              <a:buNone/>
            </a:pPr>
            <a:r>
              <a:rPr lang="cs-CZ" sz="2400" dirty="0" smtClean="0">
                <a:solidFill>
                  <a:srgbClr val="CC00CC"/>
                </a:solidFill>
              </a:rPr>
              <a:t>Chemické vlastnosti: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cs-CZ" sz="2400" b="1" dirty="0" smtClean="0"/>
              <a:t>Kyselost a alkalita </a:t>
            </a:r>
            <a:r>
              <a:rPr lang="cs-CZ" sz="2400" dirty="0" smtClean="0"/>
              <a:t>– vyjadřuje se hodnotou PH, optimální hodnota je pH 6-7.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Vlastnosti papíru</a:t>
            </a:r>
            <a:endParaRPr lang="en-US" sz="2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071546"/>
            <a:ext cx="8572560" cy="5286412"/>
          </a:xfrm>
        </p:spPr>
        <p:txBody>
          <a:bodyPr/>
          <a:lstStyle/>
          <a:p>
            <a:pPr marL="457200" indent="-457200">
              <a:buNone/>
            </a:pPr>
            <a:r>
              <a:rPr lang="cs-CZ" sz="2400" b="1" dirty="0" smtClean="0"/>
              <a:t>	</a:t>
            </a:r>
          </a:p>
          <a:p>
            <a:pPr marL="457200" indent="-457200">
              <a:buNone/>
            </a:pPr>
            <a:r>
              <a:rPr lang="cs-CZ" sz="2400" dirty="0" smtClean="0">
                <a:solidFill>
                  <a:srgbClr val="CC00CC"/>
                </a:solidFill>
              </a:rPr>
              <a:t>	Optické vlastnosti: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cs-CZ" sz="2400" b="1" dirty="0" smtClean="0"/>
              <a:t>Bělost </a:t>
            </a:r>
            <a:r>
              <a:rPr lang="cs-CZ" sz="2400" dirty="0" smtClean="0"/>
              <a:t>– je dána odrazivostí světelného toku, pohybuje se od 50 u novinového papíru, 100 u ofsetového bezdřevého papíru.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cs-CZ" sz="2400" b="1" dirty="0" smtClean="0"/>
              <a:t>Opacita - </a:t>
            </a:r>
            <a:r>
              <a:rPr lang="cs-CZ" sz="2400" dirty="0" smtClean="0"/>
              <a:t>neboli neprůsvitnost je vlastnost papíru nepropouštět světelné paprsky. Vyjadřuje se v % zadrženého světla. Dokonale neprůsvitný papír má opacitu 100 %.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cs-CZ" sz="2400" b="1" dirty="0" smtClean="0"/>
              <a:t>Lesk – </a:t>
            </a:r>
            <a:r>
              <a:rPr lang="cs-CZ" sz="2400" dirty="0" smtClean="0"/>
              <a:t>schopnost odrážet dopadající světlo, je ovlivněna povrchovou úpravou – natíráním, hlazením.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cs-CZ" sz="2400" b="1" dirty="0" smtClean="0"/>
              <a:t>Stálost na světle – </a:t>
            </a:r>
            <a:r>
              <a:rPr lang="cs-CZ" sz="2400" dirty="0" smtClean="0"/>
              <a:t>schopnost neměnit barvu účinkem světla (žloutnutí papíru).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Rozdělení papíru</a:t>
            </a:r>
            <a:endParaRPr 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285720" y="1000108"/>
            <a:ext cx="85011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indent="-457200">
              <a:buNone/>
            </a:pPr>
            <a:r>
              <a:rPr lang="cs-CZ" sz="2400" dirty="0" smtClean="0"/>
              <a:t>	Tiskové papíry se dělí podle různých hledisek:</a:t>
            </a:r>
          </a:p>
          <a:p>
            <a:pPr lvl="1" indent="-457200">
              <a:buNone/>
            </a:pPr>
            <a:endParaRPr lang="cs-CZ" sz="2400" dirty="0" smtClean="0"/>
          </a:p>
          <a:p>
            <a:pPr lvl="1" indent="-457200">
              <a:buNone/>
            </a:pPr>
            <a:r>
              <a:rPr lang="cs-CZ" sz="2400" dirty="0" smtClean="0"/>
              <a:t>		</a:t>
            </a:r>
            <a:r>
              <a:rPr lang="cs-CZ" sz="2400" dirty="0" smtClean="0">
                <a:solidFill>
                  <a:srgbClr val="CC00CC"/>
                </a:solidFill>
              </a:rPr>
              <a:t>a) podle techniky tisku 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knihtiskové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ofsetové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hlubotiskové</a:t>
            </a:r>
          </a:p>
          <a:p>
            <a:pPr lvl="3" indent="-457200"/>
            <a:endParaRPr lang="cs-CZ" sz="2400" dirty="0" smtClean="0"/>
          </a:p>
          <a:p>
            <a:pPr lvl="3" indent="-457200"/>
            <a:r>
              <a:rPr lang="cs-CZ" sz="2400" dirty="0" smtClean="0">
                <a:solidFill>
                  <a:srgbClr val="CC00CC"/>
                </a:solidFill>
              </a:rPr>
              <a:t>b) podle vlákninového složení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bezdřevé (obsahují převážně buničinu)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středně jemné (obsahují buničinu a dřevovinu)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dřevité (obsahují převážně dřevovinu)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recyklované (ze sběrového papíru)</a:t>
            </a:r>
          </a:p>
          <a:p>
            <a:pPr lvl="3" indent="-457200"/>
            <a:endParaRPr lang="cs-CZ" sz="2400" dirty="0" smtClean="0"/>
          </a:p>
          <a:p>
            <a:pPr lvl="3" indent="-457200"/>
            <a:endParaRPr lang="cs-CZ" sz="2000" dirty="0" smtClean="0"/>
          </a:p>
          <a:p>
            <a:pPr lvl="2" indent="-457200"/>
            <a:endParaRPr lang="cs-CZ" sz="2400" dirty="0" smtClean="0"/>
          </a:p>
          <a:p>
            <a:pPr lvl="2" indent="-457200"/>
            <a:endParaRPr lang="cs-CZ" sz="200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92162"/>
          </a:xfrm>
        </p:spPr>
        <p:txBody>
          <a:bodyPr/>
          <a:lstStyle/>
          <a:p>
            <a:r>
              <a:rPr lang="cs-CZ" sz="2800" dirty="0" smtClean="0"/>
              <a:t>Rozdělení papíru</a:t>
            </a:r>
            <a:endParaRPr 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285720" y="1000108"/>
            <a:ext cx="850112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indent="-457200">
              <a:buNone/>
            </a:pPr>
            <a:r>
              <a:rPr lang="cs-CZ" sz="2400" dirty="0" smtClean="0"/>
              <a:t>		</a:t>
            </a:r>
            <a:r>
              <a:rPr lang="cs-CZ" sz="2400" dirty="0" smtClean="0">
                <a:solidFill>
                  <a:srgbClr val="CC00CC"/>
                </a:solidFill>
              </a:rPr>
              <a:t>c) podle stavu povrchu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nenatírané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natírané – lehce natírané</a:t>
            </a:r>
          </a:p>
          <a:p>
            <a:pPr lvl="3" indent="-457200"/>
            <a:r>
              <a:rPr lang="cs-CZ" sz="2400" dirty="0" smtClean="0"/>
              <a:t>			 středně natírané</a:t>
            </a:r>
          </a:p>
          <a:p>
            <a:pPr lvl="3" indent="-457200"/>
            <a:r>
              <a:rPr lang="cs-CZ" sz="2400" dirty="0" smtClean="0"/>
              <a:t>			 silně natírané</a:t>
            </a:r>
          </a:p>
          <a:p>
            <a:pPr lvl="3" indent="-457200"/>
            <a:r>
              <a:rPr lang="cs-CZ" sz="2400" dirty="0" smtClean="0"/>
              <a:t>			 jednostranně natírané</a:t>
            </a:r>
          </a:p>
          <a:p>
            <a:pPr lvl="3" indent="-457200"/>
            <a:r>
              <a:rPr lang="cs-CZ" sz="2400" dirty="0" smtClean="0"/>
              <a:t>			 </a:t>
            </a:r>
            <a:r>
              <a:rPr lang="cs-CZ" sz="2400" smtClean="0"/>
              <a:t>oboustranně natírané</a:t>
            </a:r>
          </a:p>
          <a:p>
            <a:pPr lvl="3" indent="-457200"/>
            <a:endParaRPr lang="cs-CZ" sz="2400" dirty="0" smtClean="0"/>
          </a:p>
          <a:p>
            <a:pPr lvl="3" indent="-457200"/>
            <a:r>
              <a:rPr lang="cs-CZ" sz="2400" dirty="0" smtClean="0">
                <a:solidFill>
                  <a:srgbClr val="CC00CC"/>
                </a:solidFill>
              </a:rPr>
              <a:t>d) podle použití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grafické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obalové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technické</a:t>
            </a:r>
          </a:p>
          <a:p>
            <a:pPr lvl="3" indent="-457200">
              <a:buFont typeface="Arial" pitchFamily="34" charset="0"/>
              <a:buChar char="•"/>
            </a:pPr>
            <a:r>
              <a:rPr lang="cs-CZ" sz="2400" dirty="0" smtClean="0"/>
              <a:t>speciální </a:t>
            </a:r>
          </a:p>
          <a:p>
            <a:pPr lvl="3" indent="-457200"/>
            <a:endParaRPr lang="cs-CZ" sz="2400" dirty="0" smtClean="0"/>
          </a:p>
          <a:p>
            <a:pPr lvl="3" indent="-457200"/>
            <a:endParaRPr lang="cs-CZ" sz="2000" dirty="0" smtClean="0"/>
          </a:p>
          <a:p>
            <a:pPr lvl="2" indent="-457200"/>
            <a:endParaRPr lang="cs-CZ" sz="2400" dirty="0" smtClean="0"/>
          </a:p>
          <a:p>
            <a:pPr lvl="2" indent="-457200"/>
            <a:endParaRPr lang="cs-CZ" sz="2000" dirty="0" smtClean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ts val="1425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3TGp_business_light_ani">
  <a:themeElements>
    <a:clrScheme name="Default Design 1">
      <a:dk1>
        <a:srgbClr val="000000"/>
      </a:dk1>
      <a:lt1>
        <a:srgbClr val="C8D4E2"/>
      </a:lt1>
      <a:dk2>
        <a:srgbClr val="015465"/>
      </a:dk2>
      <a:lt2>
        <a:srgbClr val="808080"/>
      </a:lt2>
      <a:accent1>
        <a:srgbClr val="B96F81"/>
      </a:accent1>
      <a:accent2>
        <a:srgbClr val="84B75D"/>
      </a:accent2>
      <a:accent3>
        <a:srgbClr val="E0E6EE"/>
      </a:accent3>
      <a:accent4>
        <a:srgbClr val="000000"/>
      </a:accent4>
      <a:accent5>
        <a:srgbClr val="D9BBC1"/>
      </a:accent5>
      <a:accent6>
        <a:srgbClr val="77A653"/>
      </a:accent6>
      <a:hlink>
        <a:srgbClr val="B88A68"/>
      </a:hlink>
      <a:folHlink>
        <a:srgbClr val="91A7C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8D4E2"/>
        </a:lt1>
        <a:dk2>
          <a:srgbClr val="015465"/>
        </a:dk2>
        <a:lt2>
          <a:srgbClr val="808080"/>
        </a:lt2>
        <a:accent1>
          <a:srgbClr val="B96F81"/>
        </a:accent1>
        <a:accent2>
          <a:srgbClr val="84B75D"/>
        </a:accent2>
        <a:accent3>
          <a:srgbClr val="E0E6EE"/>
        </a:accent3>
        <a:accent4>
          <a:srgbClr val="000000"/>
        </a:accent4>
        <a:accent5>
          <a:srgbClr val="D9BBC1"/>
        </a:accent5>
        <a:accent6>
          <a:srgbClr val="77A653"/>
        </a:accent6>
        <a:hlink>
          <a:srgbClr val="B88A68"/>
        </a:hlink>
        <a:folHlink>
          <a:srgbClr val="91A7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CE1C9"/>
        </a:lt1>
        <a:dk2>
          <a:srgbClr val="660066"/>
        </a:dk2>
        <a:lt2>
          <a:srgbClr val="808080"/>
        </a:lt2>
        <a:accent1>
          <a:srgbClr val="8F7AC4"/>
        </a:accent1>
        <a:accent2>
          <a:srgbClr val="D79E5F"/>
        </a:accent2>
        <a:accent3>
          <a:srgbClr val="E2EEE1"/>
        </a:accent3>
        <a:accent4>
          <a:srgbClr val="000000"/>
        </a:accent4>
        <a:accent5>
          <a:srgbClr val="C6BEDE"/>
        </a:accent5>
        <a:accent6>
          <a:srgbClr val="C38F55"/>
        </a:accent6>
        <a:hlink>
          <a:srgbClr val="6494BC"/>
        </a:hlink>
        <a:folHlink>
          <a:srgbClr val="A6BD9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E3D9D3"/>
        </a:lt1>
        <a:dk2>
          <a:srgbClr val="A50021"/>
        </a:dk2>
        <a:lt2>
          <a:srgbClr val="808080"/>
        </a:lt2>
        <a:accent1>
          <a:srgbClr val="5E87CA"/>
        </a:accent1>
        <a:accent2>
          <a:srgbClr val="B75D86"/>
        </a:accent2>
        <a:accent3>
          <a:srgbClr val="EFE9E6"/>
        </a:accent3>
        <a:accent4>
          <a:srgbClr val="000000"/>
        </a:accent4>
        <a:accent5>
          <a:srgbClr val="B6C3E1"/>
        </a:accent5>
        <a:accent6>
          <a:srgbClr val="A65379"/>
        </a:accent6>
        <a:hlink>
          <a:srgbClr val="5DB648"/>
        </a:hlink>
        <a:folHlink>
          <a:srgbClr val="C2A29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583TGp_business_light_ani</Template>
  <TotalTime>2090</TotalTime>
  <Words>174</Words>
  <Application>Microsoft Office PowerPoint</Application>
  <PresentationFormat>Předvádění na obrazovce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583TGp_business_light_ani</vt:lpstr>
      <vt:lpstr>Snímek 1</vt:lpstr>
      <vt:lpstr>Vlastnosti papíru</vt:lpstr>
      <vt:lpstr>Vlastnosti papíru</vt:lpstr>
      <vt:lpstr>Vlastnosti papíru</vt:lpstr>
      <vt:lpstr>Vlastnosti papíru</vt:lpstr>
      <vt:lpstr>Vlastnosti papíru</vt:lpstr>
      <vt:lpstr>Vlastnosti papíru</vt:lpstr>
      <vt:lpstr>Rozdělení papíru</vt:lpstr>
      <vt:lpstr>Rozdělení papíru</vt:lpstr>
      <vt:lpstr>Otázky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KP</dc:creator>
  <cp:lastModifiedBy>KP</cp:lastModifiedBy>
  <cp:revision>228</cp:revision>
  <dcterms:created xsi:type="dcterms:W3CDTF">2012-10-16T14:13:06Z</dcterms:created>
  <dcterms:modified xsi:type="dcterms:W3CDTF">2013-03-16T20:23:00Z</dcterms:modified>
</cp:coreProperties>
</file>